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9" r:id="rId17"/>
    <p:sldId id="280" r:id="rId18"/>
    <p:sldId id="270" r:id="rId19"/>
    <p:sldId id="271" r:id="rId20"/>
    <p:sldId id="272" r:id="rId21"/>
    <p:sldId id="273" r:id="rId22"/>
    <p:sldId id="274" r:id="rId23"/>
    <p:sldId id="275" r:id="rId24"/>
    <p:sldId id="276" r:id="rId25"/>
    <p:sldId id="277"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6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0C89D4-C1C4-43CA-86C8-04424DF16B5D}" type="datetimeFigureOut">
              <a:rPr lang="sr-Latn-RS" smtClean="0"/>
              <a:t>19.5.2021.</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FF436-B896-499F-901F-D5D457F7750B}" type="slidenum">
              <a:rPr lang="sr-Latn-RS" smtClean="0"/>
              <a:t>‹#›</a:t>
            </a:fld>
            <a:endParaRPr lang="sr-Latn-RS"/>
          </a:p>
        </p:txBody>
      </p:sp>
    </p:spTree>
    <p:extLst>
      <p:ext uri="{BB962C8B-B14F-4D97-AF65-F5344CB8AC3E}">
        <p14:creationId xmlns:p14="http://schemas.microsoft.com/office/powerpoint/2010/main" val="282102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550FF436-B896-499F-901F-D5D457F7750B}" type="slidenum">
              <a:rPr lang="sr-Latn-RS" smtClean="0"/>
              <a:t>12</a:t>
            </a:fld>
            <a:endParaRPr lang="sr-Latn-RS"/>
          </a:p>
        </p:txBody>
      </p:sp>
    </p:spTree>
    <p:extLst>
      <p:ext uri="{BB962C8B-B14F-4D97-AF65-F5344CB8AC3E}">
        <p14:creationId xmlns:p14="http://schemas.microsoft.com/office/powerpoint/2010/main" val="23007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15" name="Slide Number Placeholder 14"/>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D8BD707-D9CF-40AE-B4C6-C98DA3205C09}" type="datetimeFigureOut">
              <a:rPr lang="en-US" smtClean="0"/>
              <a:pPr/>
              <a:t>5/19/2021</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5/19/2021</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D8BD707-D9CF-40AE-B4C6-C98DA3205C09}" type="datetimeFigureOut">
              <a:rPr lang="en-US" smtClean="0"/>
              <a:pPr/>
              <a:t>5/19/2021</a:t>
            </a:fld>
            <a:endParaRPr lang="en-US"/>
          </a:p>
        </p:txBody>
      </p:sp>
      <p:sp>
        <p:nvSpPr>
          <p:cNvPr id="15" name="Slide Number Placeholder 14"/>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5/19/2021</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6" name="Slide Number Placeholder 5"/>
          <p:cNvSpPr>
            <a:spLocks noGrp="1"/>
          </p:cNvSpPr>
          <p:nvPr>
            <p:ph type="sldNum" sz="quarter" idx="11"/>
          </p:nvPr>
        </p:nvSpPr>
        <p:spPr/>
        <p:txBody>
          <a:bodyPr/>
          <a:lstStyle/>
          <a:p>
            <a:fld id="{B6F15528-21DE-4FAA-801E-634DDDAF4B2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5/19/2021</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D8BD707-D9CF-40AE-B4C6-C98DA3205C09}" type="datetimeFigureOut">
              <a:rPr lang="en-US" smtClean="0"/>
              <a:pPr/>
              <a:t>5/19/2021</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D8BD707-D9CF-40AE-B4C6-C98DA3205C09}" type="datetimeFigureOut">
              <a:rPr lang="en-US" smtClean="0"/>
              <a:pPr/>
              <a:t>5/19/2021</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32"/>
            <a:ext cx="7543800" cy="2152650"/>
          </a:xfrm>
        </p:spPr>
        <p:txBody>
          <a:bodyPr/>
          <a:lstStyle/>
          <a:p>
            <a:r>
              <a:rPr lang="sr-Cyrl-RS" sz="4000" dirty="0" smtClean="0"/>
              <a:t/>
            </a:r>
            <a:br>
              <a:rPr lang="sr-Cyrl-RS" sz="4000" dirty="0" smtClean="0"/>
            </a:br>
            <a:r>
              <a:rPr lang="sr-Cyrl-RS" sz="4000" dirty="0" smtClean="0"/>
              <a:t>Нил Гејмен				Урош 						Петровић</a:t>
            </a:r>
            <a:endParaRPr lang="sr-Latn-RS" sz="4000" dirty="0"/>
          </a:p>
        </p:txBody>
      </p:sp>
      <p:sp>
        <p:nvSpPr>
          <p:cNvPr id="3" name="Subtitle 2"/>
          <p:cNvSpPr>
            <a:spLocks noGrp="1"/>
          </p:cNvSpPr>
          <p:nvPr>
            <p:ph type="subTitle" idx="1"/>
          </p:nvPr>
        </p:nvSpPr>
        <p:spPr>
          <a:xfrm>
            <a:off x="228600" y="5105400"/>
            <a:ext cx="6781800" cy="1501310"/>
          </a:xfrm>
        </p:spPr>
        <p:txBody>
          <a:bodyPr>
            <a:normAutofit lnSpcReduction="10000"/>
          </a:bodyPr>
          <a:lstStyle/>
          <a:p>
            <a:r>
              <a:rPr lang="sr-Cyrl-RS" dirty="0" smtClean="0"/>
              <a:t>ВШССОВ Нови Сад</a:t>
            </a:r>
          </a:p>
          <a:p>
            <a:r>
              <a:rPr lang="sr-Cyrl-RS" dirty="0" smtClean="0"/>
              <a:t>Књижевност за децу</a:t>
            </a:r>
          </a:p>
          <a:p>
            <a:r>
              <a:rPr lang="sr-Cyrl-RS" dirty="0" smtClean="0"/>
              <a:t>Вежбе</a:t>
            </a:r>
          </a:p>
          <a:p>
            <a:r>
              <a:rPr lang="sr-Cyrl-RS" dirty="0" smtClean="0"/>
              <a:t>Јелена Кукић</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06794"/>
            <a:ext cx="2743200" cy="365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286000"/>
            <a:ext cx="4027859"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045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09600" y="228600"/>
            <a:ext cx="7924800" cy="3124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solidFill>
                  <a:schemeClr val="bg2"/>
                </a:solidFill>
              </a:rPr>
              <a:t>„Овде није било ничега што ју је плашило. Ове ствари – чак и она ствар у подруму – биле су илузије, друга мајка их је направила као језовиту пародију правих људи и правих ствари које су постојале с друге стране ходника. Она заправо није могла ништа сама да створи, закључи Каролина. Могла је само да искривљује и изобличава оно што већ постоји“ (Коралина)</a:t>
            </a:r>
            <a:endParaRPr lang="sr-Latn-RS" dirty="0">
              <a:solidFill>
                <a:schemeClr val="bg2"/>
              </a:solidFill>
            </a:endParaRPr>
          </a:p>
        </p:txBody>
      </p:sp>
      <p:sp>
        <p:nvSpPr>
          <p:cNvPr id="5" name="AutoShape 2" descr="Koralina i tajna ogledala (Coraline) - Film - mojtv.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58" y="3424493"/>
            <a:ext cx="4115681"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95444"/>
            <a:ext cx="4473553" cy="269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913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5460514" cy="5257799"/>
          </a:xfrm>
        </p:spPr>
        <p:txBody>
          <a:bodyPr/>
          <a:lstStyle/>
          <a:p>
            <a:r>
              <a:rPr lang="sr-Cyrl-RS" dirty="0" smtClean="0"/>
              <a:t>Незадовољна властитим светом, Коралина ступа у паралелни свет препун фантастичног које се схвата као продор оностраног у свакодневницу, и који изазива страх и језу.</a:t>
            </a:r>
          </a:p>
          <a:p>
            <a:r>
              <a:rPr lang="sr-Cyrl-RS" dirty="0" smtClean="0"/>
              <a:t>Тако десна шака „друге мајке“ креће самостално кроз Коралинин свет, куцка по прозору, рањава пса госпођице Спинк и госпођице Силовите, те, напослетку, упада у замку домишљате девојчице, заједно са кључем који откључава четрнаеста врата.</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28668">
            <a:off x="5461767" y="3439705"/>
            <a:ext cx="3556000" cy="2667000"/>
          </a:xfrm>
          <a:prstGeom prst="rect">
            <a:avLst/>
          </a:prstGeom>
        </p:spPr>
      </p:pic>
    </p:spTree>
    <p:extLst>
      <p:ext uri="{BB962C8B-B14F-4D97-AF65-F5344CB8AC3E}">
        <p14:creationId xmlns:p14="http://schemas.microsoft.com/office/powerpoint/2010/main" val="2774326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7848600" cy="3733800"/>
          </a:xfrm>
        </p:spPr>
        <p:txBody>
          <a:bodyPr/>
          <a:lstStyle/>
          <a:p>
            <a:r>
              <a:rPr lang="sr-Cyrl-RS" dirty="0" smtClean="0"/>
              <a:t>Хронотоп романа је такође различито обликован од хронотопа бајке. Време је конкретизовано – реч је о магловитом лету, непосредно пред сам почетак школске године; простор истражујемо заједно са јунакињом, која, на захтев свог оца, у налету досаде, пребројава прозоре и врата куће, потом самостално истражује опасан бунар у дворишту, упознаје делове куће у којима живе остареле позоришне глумице, те откључава зазидана, четрнаеста врата.</a:t>
            </a:r>
          </a:p>
          <a:p>
            <a:endParaRPr lang="sr-Latn-RS" dirty="0"/>
          </a:p>
        </p:txBody>
      </p:sp>
      <p:sp>
        <p:nvSpPr>
          <p:cNvPr id="3" name="Title 2"/>
          <p:cNvSpPr>
            <a:spLocks noGrp="1"/>
          </p:cNvSpPr>
          <p:nvPr>
            <p:ph type="title"/>
          </p:nvPr>
        </p:nvSpPr>
        <p:spPr>
          <a:xfrm>
            <a:off x="1295400" y="304800"/>
            <a:ext cx="5791200" cy="685800"/>
          </a:xfrm>
        </p:spPr>
        <p:txBody>
          <a:bodyPr/>
          <a:lstStyle/>
          <a:p>
            <a:r>
              <a:rPr lang="sr-Cyrl-RS" dirty="0" smtClean="0"/>
              <a:t>Хронотоп романа</a:t>
            </a:r>
            <a:endParaRPr lang="sr-Latn-RS" dirty="0"/>
          </a:p>
        </p:txBody>
      </p:sp>
      <p:sp>
        <p:nvSpPr>
          <p:cNvPr id="4" name="Horizontal Scroll 3"/>
          <p:cNvSpPr/>
          <p:nvPr/>
        </p:nvSpPr>
        <p:spPr>
          <a:xfrm>
            <a:off x="152400" y="4114800"/>
            <a:ext cx="8534400" cy="2514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u="sng" dirty="0" smtClean="0">
                <a:solidFill>
                  <a:schemeClr val="bg2"/>
                </a:solidFill>
              </a:rPr>
              <a:t>Овај паралелни простор, само је делимично оформљен, он је пука  илузија, његове границе се губе у ништавилу:</a:t>
            </a:r>
          </a:p>
          <a:p>
            <a:pPr algn="ctr"/>
            <a:r>
              <a:rPr lang="sr-Cyrl-RS" dirty="0" smtClean="0">
                <a:solidFill>
                  <a:schemeClr val="bg2"/>
                </a:solidFill>
              </a:rPr>
              <a:t>„Напољу, свет се беше претворио у безобличну, усковитлану измаглицу, кроз коју се нису видела никаква обличја нити сенке, а кућа као да се изобличила и издужила. Коралини се чинило да кућа чучи и зури у њу, као да заправо и није кућа, већ само идеја куће..“(</a:t>
            </a:r>
            <a:r>
              <a:rPr lang="sr-Cyrl-RS" i="1" dirty="0" smtClean="0">
                <a:solidFill>
                  <a:schemeClr val="bg2"/>
                </a:solidFill>
              </a:rPr>
              <a:t>Коралина</a:t>
            </a:r>
            <a:r>
              <a:rPr lang="sr-Cyrl-RS" dirty="0" smtClean="0">
                <a:solidFill>
                  <a:schemeClr val="bg2"/>
                </a:solidFill>
              </a:rPr>
              <a:t>)</a:t>
            </a:r>
            <a:endParaRPr lang="sr-Latn-RS" dirty="0">
              <a:solidFill>
                <a:schemeClr val="bg2"/>
              </a:solidFill>
            </a:endParaRPr>
          </a:p>
        </p:txBody>
      </p:sp>
    </p:spTree>
    <p:extLst>
      <p:ext uri="{BB962C8B-B14F-4D97-AF65-F5344CB8AC3E}">
        <p14:creationId xmlns:p14="http://schemas.microsoft.com/office/powerpoint/2010/main" val="2780722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1"/>
            <a:ext cx="7696200" cy="3657599"/>
          </a:xfrm>
        </p:spPr>
        <p:txBody>
          <a:bodyPr>
            <a:normAutofit/>
          </a:bodyPr>
          <a:lstStyle/>
          <a:p>
            <a:r>
              <a:rPr lang="sr-Cyrl-RS" sz="2800" dirty="0" smtClean="0"/>
              <a:t>„Могло би се претпоставити да овај паралелни свет представља чулно-конкретну пројекцију унутрашњих тензија, жеља и  импулса детета, док би се способност да оде из њега могла тумачити као конкретизација психофизичког развоја детета које одраста и излази из фазе инфантилног егоцентризма.“</a:t>
            </a:r>
            <a:endParaRPr lang="sr-Latn-RS" sz="2800" dirty="0"/>
          </a:p>
        </p:txBody>
      </p:sp>
      <p:sp>
        <p:nvSpPr>
          <p:cNvPr id="3" name="Title 2"/>
          <p:cNvSpPr>
            <a:spLocks noGrp="1"/>
          </p:cNvSpPr>
          <p:nvPr>
            <p:ph type="title"/>
          </p:nvPr>
        </p:nvSpPr>
        <p:spPr/>
        <p:txBody>
          <a:bodyPr/>
          <a:lstStyle/>
          <a:p>
            <a:r>
              <a:rPr lang="sr-Cyrl-RS" sz="3200" dirty="0" smtClean="0"/>
              <a:t>Љиљана Пешикан Љуштановић – „Тајна четрнаест врата“</a:t>
            </a:r>
            <a:endParaRPr lang="sr-Latn-RS" sz="3200" dirty="0"/>
          </a:p>
        </p:txBody>
      </p:sp>
    </p:spTree>
    <p:extLst>
      <p:ext uri="{BB962C8B-B14F-4D97-AF65-F5344CB8AC3E}">
        <p14:creationId xmlns:p14="http://schemas.microsoft.com/office/powerpoint/2010/main" val="389881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3400"/>
            <a:ext cx="7543800" cy="914400"/>
          </a:xfrm>
        </p:spPr>
        <p:txBody>
          <a:bodyPr/>
          <a:lstStyle/>
          <a:p>
            <a:r>
              <a:rPr lang="sr-Cyrl-RS" dirty="0" smtClean="0"/>
              <a:t> </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0732" y="2219531"/>
            <a:ext cx="4954655" cy="3715992"/>
          </a:xfrm>
          <a:prstGeom prst="rect">
            <a:avLst/>
          </a:prstGeom>
        </p:spPr>
      </p:pic>
      <p:sp>
        <p:nvSpPr>
          <p:cNvPr id="6" name="Rectangle 5"/>
          <p:cNvSpPr/>
          <p:nvPr/>
        </p:nvSpPr>
        <p:spPr>
          <a:xfrm>
            <a:off x="1676400" y="304800"/>
            <a:ext cx="5867400" cy="533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r-Cyrl-RS" dirty="0" smtClean="0">
                <a:solidFill>
                  <a:schemeClr val="bg2"/>
                </a:solidFill>
              </a:rPr>
              <a:t>Атмофера страха</a:t>
            </a:r>
            <a:endParaRPr lang="sr-Latn-RS" dirty="0">
              <a:solidFill>
                <a:schemeClr val="bg2"/>
              </a:solidFill>
            </a:endParaRPr>
          </a:p>
        </p:txBody>
      </p:sp>
      <p:sp>
        <p:nvSpPr>
          <p:cNvPr id="7" name="Snip Diagonal Corner Rectangle 6"/>
          <p:cNvSpPr/>
          <p:nvPr/>
        </p:nvSpPr>
        <p:spPr>
          <a:xfrm>
            <a:off x="4495800" y="1600199"/>
            <a:ext cx="4343400" cy="441960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Наглашено присуство хорора, грађење атмосфере страха и несигурности можда највише одговара пубертетлијама, или одраслим љубитељима фантастичне књижевности, док је прејако за предшколски узраст.</a:t>
            </a:r>
            <a:endParaRPr lang="sr-Latn-RS" dirty="0"/>
          </a:p>
        </p:txBody>
      </p:sp>
    </p:spTree>
    <p:extLst>
      <p:ext uri="{BB962C8B-B14F-4D97-AF65-F5344CB8AC3E}">
        <p14:creationId xmlns:p14="http://schemas.microsoft.com/office/powerpoint/2010/main" val="292813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43084"/>
            <a:ext cx="4267200" cy="28419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28600" y="685801"/>
            <a:ext cx="8001000" cy="4343399"/>
          </a:xfrm>
        </p:spPr>
        <p:txBody>
          <a:bodyPr>
            <a:normAutofit lnSpcReduction="10000"/>
          </a:bodyPr>
          <a:lstStyle/>
          <a:p>
            <a:r>
              <a:rPr lang="sr-Cyrl-RS" dirty="0" smtClean="0"/>
              <a:t>Коралинина „друга мајка“, приказана је као творац паралелног света. Међутим, тај свет је „искривљен“ и трошан.</a:t>
            </a:r>
          </a:p>
          <a:p>
            <a:r>
              <a:rPr lang="sr-Cyrl-RS" dirty="0" smtClean="0"/>
              <a:t>„Неће те се одрећи, сада када си јој допала шака. Неће се одрећи никога од нас, таква јој је природа.“</a:t>
            </a:r>
          </a:p>
          <a:p>
            <a:r>
              <a:rPr lang="sr-Cyrl-RS" dirty="0" smtClean="0"/>
              <a:t>Друга мајка приказана је као чудовиште, које обожава игре, егоистично је и посесивно. „Други отац“ њена је креација, марионета коју кажњава уколико не учини оно што она од њега тражи. Наизглед нежна и брижна (кува укусна јела, вербално исказује љубав девојчици), она је изопачена, и стало јој је само до себе и до слике коју жели да презентује.</a:t>
            </a:r>
          </a:p>
          <a:p>
            <a:r>
              <a:rPr lang="sr-Cyrl-RS" dirty="0" smtClean="0"/>
              <a:t>Уколико јој се Коралина супротстави, „друга мајка“ прекорева девојчицу, оптужује је да је незахвална и сурово је кажњава.</a:t>
            </a:r>
          </a:p>
          <a:p>
            <a:endParaRPr lang="sr-Cyrl-RS" dirty="0" smtClean="0"/>
          </a:p>
          <a:p>
            <a:pPr marL="18288" indent="0">
              <a:buNone/>
            </a:pPr>
            <a:endParaRPr lang="sr-Latn-RS" dirty="0"/>
          </a:p>
        </p:txBody>
      </p:sp>
      <p:sp>
        <p:nvSpPr>
          <p:cNvPr id="3" name="Title 2"/>
          <p:cNvSpPr>
            <a:spLocks noGrp="1"/>
          </p:cNvSpPr>
          <p:nvPr>
            <p:ph type="title"/>
          </p:nvPr>
        </p:nvSpPr>
        <p:spPr>
          <a:xfrm>
            <a:off x="-152400" y="5486400"/>
            <a:ext cx="7543800" cy="914400"/>
          </a:xfrm>
        </p:spPr>
        <p:txBody>
          <a:bodyPr/>
          <a:lstStyle/>
          <a:p>
            <a:r>
              <a:rPr lang="sr-Cyrl-RS" sz="4000" dirty="0" smtClean="0"/>
              <a:t>Нарцисоидна мајка?</a:t>
            </a:r>
            <a:endParaRPr lang="sr-Latn-RS" sz="4000" dirty="0"/>
          </a:p>
        </p:txBody>
      </p:sp>
    </p:spTree>
    <p:extLst>
      <p:ext uri="{BB962C8B-B14F-4D97-AF65-F5344CB8AC3E}">
        <p14:creationId xmlns:p14="http://schemas.microsoft.com/office/powerpoint/2010/main" val="1591003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81000" y="685800"/>
            <a:ext cx="8153400" cy="4191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solidFill>
                  <a:srgbClr val="C00000"/>
                </a:solidFill>
              </a:rPr>
              <a:t>„Коралина климну главом, и против своје воље. Било је то истина: друга мајка ју је волела. Али она је волела Коралину као што тврдица воли свој новац, или као што змај воли своје злато. Коралина је знала да у дугмастим очима своје друге мајке она није ништа више него ствар коју је ова могла да поседује. Кућни љубимац којег је толерисала, а чије понашање више није било нимало забавно“.</a:t>
            </a:r>
            <a:endParaRPr lang="sr-Latn-RS" b="1" dirty="0">
              <a:solidFill>
                <a:srgbClr val="C00000"/>
              </a:solidFill>
            </a:endParaRPr>
          </a:p>
        </p:txBody>
      </p:sp>
    </p:spTree>
    <p:extLst>
      <p:ext uri="{BB962C8B-B14F-4D97-AF65-F5344CB8AC3E}">
        <p14:creationId xmlns:p14="http://schemas.microsoft.com/office/powerpoint/2010/main" val="1341227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8153400" cy="1295400"/>
          </a:xfrm>
        </p:spPr>
        <p:txBody>
          <a:bodyPr/>
          <a:lstStyle/>
          <a:p>
            <a:r>
              <a:rPr lang="sr-Cyrl-RS" dirty="0" smtClean="0"/>
              <a:t>О именима и идентитету...</a:t>
            </a:r>
            <a:endParaRPr lang="sr-Latn-RS" dirty="0"/>
          </a:p>
        </p:txBody>
      </p:sp>
      <p:sp>
        <p:nvSpPr>
          <p:cNvPr id="6" name="Folded Corner 5"/>
          <p:cNvSpPr/>
          <p:nvPr/>
        </p:nvSpPr>
        <p:spPr>
          <a:xfrm>
            <a:off x="152400" y="1447800"/>
            <a:ext cx="4419600" cy="213823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bg2"/>
                </a:solidFill>
              </a:rPr>
              <a:t>„Имена су прво што нестане пошто се испусти последњи дах</a:t>
            </a:r>
            <a:r>
              <a:rPr lang="en-US" dirty="0" smtClean="0">
                <a:solidFill>
                  <a:schemeClr val="bg2"/>
                </a:solidFill>
              </a:rPr>
              <a:t> </a:t>
            </a:r>
            <a:r>
              <a:rPr lang="sr-Cyrl-RS" dirty="0" smtClean="0">
                <a:solidFill>
                  <a:schemeClr val="bg2"/>
                </a:solidFill>
              </a:rPr>
              <a:t>и срце престане да куца. Своје успомене памтимо дуже од имена.“</a:t>
            </a:r>
            <a:endParaRPr lang="sr-Latn-RS" dirty="0">
              <a:solidFill>
                <a:schemeClr val="bg2"/>
              </a:solidFill>
            </a:endParaRPr>
          </a:p>
        </p:txBody>
      </p:sp>
      <p:sp>
        <p:nvSpPr>
          <p:cNvPr id="8" name="TextBox 7"/>
          <p:cNvSpPr txBox="1"/>
          <p:nvPr/>
        </p:nvSpPr>
        <p:spPr>
          <a:xfrm>
            <a:off x="304800" y="3429000"/>
            <a:ext cx="2971800" cy="2862322"/>
          </a:xfrm>
          <a:prstGeom prst="rect">
            <a:avLst/>
          </a:prstGeom>
          <a:noFill/>
        </p:spPr>
        <p:txBody>
          <a:bodyPr wrap="square" rtlCol="0">
            <a:spAutoFit/>
          </a:bodyPr>
          <a:lstStyle/>
          <a:p>
            <a:endParaRPr lang="sr-Cyrl-RS" dirty="0" smtClean="0"/>
          </a:p>
          <a:p>
            <a:endParaRPr lang="sr-Cyrl-RS" dirty="0"/>
          </a:p>
          <a:p>
            <a:r>
              <a:rPr lang="sr-Cyrl-RS" dirty="0" smtClean="0"/>
              <a:t>Како разумевате ове цитате?</a:t>
            </a:r>
          </a:p>
          <a:p>
            <a:r>
              <a:rPr lang="sr-Cyrl-RS" dirty="0" smtClean="0"/>
              <a:t>Обратите пажњу на слајдове који следе (</a:t>
            </a:r>
            <a:r>
              <a:rPr lang="sr-Cyrl-RS" i="1" dirty="0" smtClean="0"/>
              <a:t>Књига о гробљу), </a:t>
            </a:r>
            <a:r>
              <a:rPr lang="sr-Cyrl-RS" dirty="0" smtClean="0"/>
              <a:t>те упоредите које значење „име“ подразумева у поменута два романа Нила Гејмена.</a:t>
            </a:r>
            <a:endParaRPr lang="sr-Latn-RS" dirty="0"/>
          </a:p>
        </p:txBody>
      </p:sp>
      <p:pic>
        <p:nvPicPr>
          <p:cNvPr id="8194" name="Picture 2" descr="urnebesne gif animaci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5206288"/>
            <a:ext cx="2819400" cy="140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Cloud Callout 9"/>
          <p:cNvSpPr/>
          <p:nvPr/>
        </p:nvSpPr>
        <p:spPr>
          <a:xfrm>
            <a:off x="4953000" y="1265622"/>
            <a:ext cx="3886200" cy="3429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solidFill>
                  <a:schemeClr val="bg2"/>
                </a:solidFill>
              </a:rPr>
              <a:t>„Мачке немају имена... Рецимо, ви људи имате имена. То је зато што не знате ко сте. Ми знамо ко смо, тако да нам имена нису потребна“</a:t>
            </a:r>
            <a:endParaRPr lang="sr-Latn-RS" dirty="0">
              <a:solidFill>
                <a:schemeClr val="bg2"/>
              </a:solidFill>
            </a:endParaRPr>
          </a:p>
          <a:p>
            <a:pPr algn="ctr"/>
            <a:endParaRPr lang="sr-Latn-RS" dirty="0"/>
          </a:p>
        </p:txBody>
      </p:sp>
    </p:spTree>
    <p:extLst>
      <p:ext uri="{BB962C8B-B14F-4D97-AF65-F5344CB8AC3E}">
        <p14:creationId xmlns:p14="http://schemas.microsoft.com/office/powerpoint/2010/main" val="2920059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924800" cy="990600"/>
          </a:xfrm>
        </p:spPr>
        <p:txBody>
          <a:bodyPr/>
          <a:lstStyle/>
          <a:p>
            <a:r>
              <a:rPr lang="sr-Cyrl-RS" dirty="0" smtClean="0"/>
              <a:t>„Књига о гробљу“</a:t>
            </a:r>
            <a:endParaRPr lang="sr-Latn-R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518" y="1143000"/>
            <a:ext cx="1708042" cy="27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371600"/>
            <a:ext cx="4953000" cy="5324535"/>
          </a:xfrm>
          <a:prstGeom prst="rect">
            <a:avLst/>
          </a:prstGeom>
          <a:noFill/>
        </p:spPr>
        <p:txBody>
          <a:bodyPr wrap="square" rtlCol="0">
            <a:spAutoFit/>
          </a:bodyPr>
          <a:lstStyle/>
          <a:p>
            <a:pPr marL="285750" indent="-285750">
              <a:buFont typeface="Arial" charset="0"/>
              <a:buChar char="•"/>
            </a:pPr>
            <a:r>
              <a:rPr lang="sr-Cyrl-RS" sz="2000" dirty="0" smtClean="0"/>
              <a:t>Објављена је 2008. године</a:t>
            </a:r>
          </a:p>
          <a:p>
            <a:pPr marL="285750" indent="-285750">
              <a:buFont typeface="Arial" charset="0"/>
              <a:buChar char="•"/>
            </a:pPr>
            <a:r>
              <a:rPr lang="ru-RU" sz="2000" dirty="0"/>
              <a:t>Гејман је добио идеју за заплет романа </a:t>
            </a:r>
            <a:r>
              <a:rPr lang="ru-RU" sz="2000" dirty="0" smtClean="0"/>
              <a:t>тако </a:t>
            </a:r>
            <a:r>
              <a:rPr lang="ru-RU" sz="2000" dirty="0"/>
              <a:t>што је посматрао свог, тада двогодишњег, сина Мајка како вози трицикл по гробљу које се налазило преко пута куће у којој су </a:t>
            </a:r>
            <a:r>
              <a:rPr lang="ru-RU" sz="2000" dirty="0" smtClean="0"/>
              <a:t>живели.</a:t>
            </a:r>
            <a:r>
              <a:rPr lang="ru-RU" sz="2000" baseline="30000" dirty="0"/>
              <a:t> </a:t>
            </a:r>
            <a:endParaRPr lang="ru-RU" sz="2000" dirty="0"/>
          </a:p>
          <a:p>
            <a:pPr marL="285750" indent="-285750">
              <a:buFont typeface="Arial" charset="0"/>
              <a:buChar char="•"/>
            </a:pPr>
            <a:r>
              <a:rPr lang="ru-RU" sz="2000" dirty="0" smtClean="0"/>
              <a:t>Пишчева инспирација био је и Киплингов роман «Књига о џунгли».</a:t>
            </a:r>
            <a:r>
              <a:rPr lang="sr-Cyrl-RS" sz="2000" b="1" dirty="0" smtClean="0"/>
              <a:t> </a:t>
            </a:r>
            <a:r>
              <a:rPr lang="sr-Cyrl-RS" sz="2000" dirty="0"/>
              <a:t> </a:t>
            </a:r>
            <a:endParaRPr lang="sr-Cyrl-RS" sz="2000" dirty="0" smtClean="0"/>
          </a:p>
          <a:p>
            <a:pPr marL="285750" indent="-285750">
              <a:buFont typeface="Arial" charset="0"/>
              <a:buChar char="•"/>
            </a:pPr>
            <a:r>
              <a:rPr lang="sr-Cyrl-RS" sz="2000" dirty="0" smtClean="0"/>
              <a:t>Овај Гејменов роман изворе налази у традиционалној успаванки, тешко преводивим језичким идиомима и широко захваћеном глобалном демонолошком предању ( о духовима, вампирима, вукодлацима, вештицама).</a:t>
            </a:r>
            <a:endParaRPr lang="sr-Latn-RS" sz="2000" dirty="0"/>
          </a:p>
        </p:txBody>
      </p:sp>
      <p:sp>
        <p:nvSpPr>
          <p:cNvPr id="6" name="Snip Same Side Corner Rectangle 5"/>
          <p:cNvSpPr/>
          <p:nvPr/>
        </p:nvSpPr>
        <p:spPr>
          <a:xfrm>
            <a:off x="5394960" y="4745388"/>
            <a:ext cx="3505200" cy="173161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bg2"/>
                </a:solidFill>
              </a:rPr>
              <a:t>ПОДСЕТИМО СЕ:</a:t>
            </a:r>
          </a:p>
          <a:p>
            <a:pPr algn="ctr"/>
            <a:r>
              <a:rPr lang="sr-Cyrl-RS" dirty="0" smtClean="0">
                <a:solidFill>
                  <a:schemeClr val="bg2"/>
                </a:solidFill>
              </a:rPr>
              <a:t>Шта је демонолошко предање?</a:t>
            </a:r>
          </a:p>
          <a:p>
            <a:pPr algn="ctr"/>
            <a:r>
              <a:rPr lang="sr-Cyrl-RS" dirty="0" smtClean="0">
                <a:solidFill>
                  <a:schemeClr val="bg2"/>
                </a:solidFill>
              </a:rPr>
              <a:t>(Лекција: Владимир Стојшин „Биоскоп у кутији шибица“)</a:t>
            </a:r>
            <a:endParaRPr lang="sr-Latn-RS" dirty="0">
              <a:solidFill>
                <a:schemeClr val="bg2"/>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880" y="35052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81000"/>
            <a:ext cx="1676400" cy="236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407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0"/>
            <a:ext cx="7543800" cy="5638799"/>
          </a:xfrm>
        </p:spPr>
        <p:txBody>
          <a:bodyPr/>
          <a:lstStyle/>
          <a:p>
            <a:pPr algn="just"/>
            <a:r>
              <a:rPr lang="sr-Cyrl-RS" dirty="0" smtClean="0"/>
              <a:t>Нико Овенс, дечак чији су родитељи и сестра убијени, од своје друге до петнаесте године борави на гробљу, под заштитом господина и госпође Овенс, и старатељством Сајласа, вампира који се налази на размеђи света живих и света мртвих.</a:t>
            </a:r>
          </a:p>
          <a:p>
            <a:pPr algn="just"/>
            <a:r>
              <a:rPr lang="sr-Cyrl-RS" dirty="0" smtClean="0"/>
              <a:t>На самом почетку, чини се да прповедач казује о досадној свакодневици необичног дечака, међутим, на самом крају романа они добијају своје оправдање (Нико од госпођице Лупеску учи  језике фантастичних створова, магичне формуле које ће му, у завршници романа, помоћи да отвори гул-капију и извуче се из невоље коју су му приредили Џекови свих заната)</a:t>
            </a:r>
          </a:p>
          <a:p>
            <a:pPr marL="18288" indent="0">
              <a:buNone/>
            </a:pPr>
            <a:endParaRPr lang="sr-Cyrl-RS" dirty="0" smtClean="0"/>
          </a:p>
          <a:p>
            <a:endParaRPr lang="sr-Latn-R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029200"/>
            <a:ext cx="2552700" cy="15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495800"/>
            <a:ext cx="1240787" cy="200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15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0813" y="2833294"/>
            <a:ext cx="1828800" cy="290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0" y="0"/>
            <a:ext cx="8077200" cy="5943599"/>
          </a:xfrm>
        </p:spPr>
        <p:txBody>
          <a:bodyPr>
            <a:normAutofit/>
          </a:bodyPr>
          <a:lstStyle/>
          <a:p>
            <a:pPr algn="just"/>
            <a:r>
              <a:rPr lang="sr-Cyrl-RS" sz="2400" dirty="0" smtClean="0"/>
              <a:t>Нил Гејмен је угледан и вишеструко награђиван писац, пореклом из Енглеске. Тренутно ради у Сједињеним Америчким Државама.</a:t>
            </a:r>
          </a:p>
          <a:p>
            <a:pPr algn="just"/>
            <a:r>
              <a:rPr lang="sr-Cyrl-RS" sz="2400" dirty="0" smtClean="0"/>
              <a:t>Добитник је </a:t>
            </a:r>
            <a:r>
              <a:rPr lang="sr-Cyrl-RS" sz="2400" i="1" dirty="0" smtClean="0"/>
              <a:t>Светске награде за фантастику</a:t>
            </a:r>
            <a:r>
              <a:rPr lang="sr-Cyrl-RS" sz="2400" dirty="0" smtClean="0"/>
              <a:t>, као и признања </a:t>
            </a:r>
            <a:r>
              <a:rPr lang="sr-Cyrl-RS" sz="2400" i="1" dirty="0" smtClean="0"/>
              <a:t>Хуго</a:t>
            </a:r>
            <a:r>
              <a:rPr lang="sr-Cyrl-RS" sz="2400" dirty="0" smtClean="0"/>
              <a:t> за најбољи </a:t>
            </a:r>
            <a:r>
              <a:rPr lang="sr-Cyrl-RS" sz="2400" b="1" dirty="0" smtClean="0"/>
              <a:t>научно-фантастични роман</a:t>
            </a:r>
            <a:r>
              <a:rPr lang="sr-Cyrl-RS" sz="2400" dirty="0" smtClean="0"/>
              <a:t>, као и награду за најбољи </a:t>
            </a:r>
            <a:r>
              <a:rPr lang="sr-Cyrl-RS" sz="2400" b="1" dirty="0" smtClean="0"/>
              <a:t>хорор роман.</a:t>
            </a:r>
          </a:p>
          <a:p>
            <a:pPr algn="just"/>
            <a:r>
              <a:rPr lang="sr-Cyrl-RS" sz="2400" dirty="0" smtClean="0"/>
              <a:t>Пише сценарије за стрипове (рад на серијалу „Сендмен“);</a:t>
            </a:r>
          </a:p>
          <a:p>
            <a:pPr algn="just"/>
            <a:r>
              <a:rPr lang="sr-Cyrl-RS" sz="2400" b="1" dirty="0" smtClean="0"/>
              <a:t>Најпознатија дела</a:t>
            </a:r>
            <a:r>
              <a:rPr lang="sr-Cyrl-RS" sz="2400" dirty="0" smtClean="0"/>
              <a:t>:</a:t>
            </a:r>
          </a:p>
          <a:p>
            <a:pPr lvl="1" algn="just"/>
            <a:r>
              <a:rPr lang="sr-Cyrl-RS" sz="2200" i="1" dirty="0" smtClean="0"/>
              <a:t>Дим и огледала - збирка кратких прича</a:t>
            </a:r>
          </a:p>
          <a:p>
            <a:pPr lvl="1" algn="just"/>
            <a:r>
              <a:rPr lang="sr-Cyrl-RS" sz="2200" i="1" dirty="0" smtClean="0"/>
              <a:t>Коралина</a:t>
            </a:r>
          </a:p>
          <a:p>
            <a:pPr lvl="1" algn="just"/>
            <a:r>
              <a:rPr lang="sr-Cyrl-RS" sz="2200" i="1" dirty="0" smtClean="0"/>
              <a:t>Амерички </a:t>
            </a:r>
            <a:r>
              <a:rPr lang="sr-Cyrl-RS" sz="2200" i="1" dirty="0"/>
              <a:t>богови (2001)</a:t>
            </a:r>
          </a:p>
          <a:p>
            <a:pPr lvl="1" algn="just"/>
            <a:r>
              <a:rPr lang="sr-Cyrl-RS" sz="2200" i="1" dirty="0"/>
              <a:t>Звездана прашина</a:t>
            </a:r>
          </a:p>
          <a:p>
            <a:pPr lvl="1" algn="just"/>
            <a:r>
              <a:rPr lang="sr-Cyrl-RS" sz="2200" i="1" dirty="0"/>
              <a:t>Књига о гробљу (2008)</a:t>
            </a:r>
          </a:p>
          <a:p>
            <a:pPr lvl="1"/>
            <a:endParaRPr lang="sr-Latn-RS" sz="2200" i="1" dirty="0"/>
          </a:p>
        </p:txBody>
      </p:sp>
      <p:sp>
        <p:nvSpPr>
          <p:cNvPr id="3" name="Title 2"/>
          <p:cNvSpPr>
            <a:spLocks noGrp="1"/>
          </p:cNvSpPr>
          <p:nvPr>
            <p:ph type="title"/>
          </p:nvPr>
        </p:nvSpPr>
        <p:spPr>
          <a:xfrm>
            <a:off x="0" y="5791200"/>
            <a:ext cx="7543800" cy="914400"/>
          </a:xfrm>
        </p:spPr>
        <p:txBody>
          <a:bodyPr/>
          <a:lstStyle/>
          <a:p>
            <a:r>
              <a:rPr lang="sr-Cyrl-RS" dirty="0" smtClean="0"/>
              <a:t>Нил Гејмен (1960)</a:t>
            </a:r>
            <a:endParaRPr lang="sr-Latn-R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895599"/>
            <a:ext cx="1804219" cy="277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499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686800" cy="5791199"/>
          </a:xfrm>
        </p:spPr>
        <p:txBody>
          <a:bodyPr>
            <a:normAutofit/>
          </a:bodyPr>
          <a:lstStyle/>
          <a:p>
            <a:r>
              <a:rPr lang="sr-Cyrl-RS" dirty="0" smtClean="0"/>
              <a:t>У Гејменовом роману, читалац наилази на бројна </a:t>
            </a:r>
            <a:r>
              <a:rPr lang="sr-Cyrl-RS" b="1" dirty="0" smtClean="0">
                <a:solidFill>
                  <a:srgbClr val="FF0000"/>
                </a:solidFill>
              </a:rPr>
              <a:t>фантастична бића</a:t>
            </a:r>
            <a:r>
              <a:rPr lang="sr-Cyrl-RS" b="1" u="sng" dirty="0" smtClean="0">
                <a:solidFill>
                  <a:srgbClr val="FF0000"/>
                </a:solidFill>
              </a:rPr>
              <a:t>: </a:t>
            </a:r>
            <a:r>
              <a:rPr lang="sr-Cyrl-RS" u="sng" dirty="0" smtClean="0"/>
              <a:t>духови, вампири, вукодлаци, вештице, слир </a:t>
            </a:r>
            <a:r>
              <a:rPr lang="sr-Cyrl-RS" dirty="0" smtClean="0"/>
              <a:t>(змијолико, вишеглаво биће, подземни чувар блага); </a:t>
            </a:r>
            <a:r>
              <a:rPr lang="sr-Cyrl-RS" u="sng" dirty="0" smtClean="0"/>
              <a:t>ифрит </a:t>
            </a:r>
            <a:r>
              <a:rPr lang="sr-Cyrl-RS" dirty="0" smtClean="0"/>
              <a:t>(ватрени демон из арапских веровања); </a:t>
            </a:r>
            <a:r>
              <a:rPr lang="sr-Cyrl-RS" u="sng" dirty="0" smtClean="0"/>
              <a:t>крилата асирска мумија </a:t>
            </a:r>
            <a:r>
              <a:rPr lang="sr-Cyrl-RS" dirty="0" smtClean="0"/>
              <a:t>(хибридно биће сачињено од крилатог лава, чувара вратница и мумије), </a:t>
            </a:r>
            <a:r>
              <a:rPr lang="sr-Cyrl-RS" u="sng" dirty="0" smtClean="0"/>
              <a:t>ноћници (</a:t>
            </a:r>
            <a:r>
              <a:rPr lang="sr-Latn-CS" u="sng" dirty="0" smtClean="0"/>
              <a:t>врста </a:t>
            </a:r>
            <a:r>
              <a:rPr lang="sr-Latn-CS" u="sng" dirty="0"/>
              <a:t>летећих створења </a:t>
            </a:r>
            <a:r>
              <a:rPr lang="sr-Latn-CS" u="sng" dirty="0" smtClean="0"/>
              <a:t>која </a:t>
            </a:r>
            <a:r>
              <a:rPr lang="sr-Latn-CS" u="sng" dirty="0"/>
              <a:t>имају глатку кожу попут китова, дуга витка хуманоидна тела, закривљене рогове, </a:t>
            </a:r>
            <a:r>
              <a:rPr lang="sr-Latn-CS" u="sng" dirty="0" smtClean="0"/>
              <a:t>крила</a:t>
            </a:r>
            <a:r>
              <a:rPr lang="sr-Cyrl-RS" u="sng" dirty="0" smtClean="0"/>
              <a:t>, без лица).</a:t>
            </a:r>
          </a:p>
          <a:p>
            <a:endParaRPr lang="sr-Cyrl-RS" dirty="0"/>
          </a:p>
          <a:p>
            <a:r>
              <a:rPr lang="sr-Cyrl-RS" dirty="0" smtClean="0"/>
              <a:t>Међутим, Гејмен ова веровања </a:t>
            </a:r>
            <a:r>
              <a:rPr lang="sr-Cyrl-RS" b="1" dirty="0" smtClean="0"/>
              <a:t>слободно реинтерпретира </a:t>
            </a:r>
            <a:r>
              <a:rPr lang="sr-Cyrl-RS" dirty="0" smtClean="0"/>
              <a:t>и често тумачи на себи својствен начин.</a:t>
            </a:r>
          </a:p>
          <a:p>
            <a:r>
              <a:rPr lang="sr-Cyrl-RS" dirty="0" smtClean="0"/>
              <a:t>Смрт – племенита и тиха госпа на сивом коњу, одевена у паучинасту одору, која више побуђује поштовање него страх.</a:t>
            </a:r>
          </a:p>
          <a:p>
            <a:r>
              <a:rPr lang="sr-Cyrl-RS" dirty="0" smtClean="0"/>
              <a:t>Вампир, вукодлак, крилата мумија, нису опаки демони, већ дечакови чувари.</a:t>
            </a:r>
          </a:p>
          <a:p>
            <a:pPr marL="18288" indent="0">
              <a:buNone/>
            </a:pPr>
            <a:r>
              <a:rPr lang="sr-Cyrl-RS" dirty="0" smtClean="0"/>
              <a:t> </a:t>
            </a:r>
            <a:endParaRPr lang="sr-Latn-RS" dirty="0"/>
          </a:p>
        </p:txBody>
      </p:sp>
      <p:sp>
        <p:nvSpPr>
          <p:cNvPr id="3" name="Title 2"/>
          <p:cNvSpPr>
            <a:spLocks noGrp="1"/>
          </p:cNvSpPr>
          <p:nvPr>
            <p:ph type="title"/>
          </p:nvPr>
        </p:nvSpPr>
        <p:spPr>
          <a:xfrm>
            <a:off x="381000" y="5791200"/>
            <a:ext cx="7543800" cy="914400"/>
          </a:xfrm>
        </p:spPr>
        <p:txBody>
          <a:bodyPr/>
          <a:lstStyle/>
          <a:p>
            <a:r>
              <a:rPr lang="sr-Cyrl-RS" sz="4000" dirty="0" smtClean="0"/>
              <a:t>Реинтерпретација веровања</a:t>
            </a:r>
            <a:endParaRPr lang="sr-Latn-RS" sz="4000" dirty="0"/>
          </a:p>
        </p:txBody>
      </p:sp>
    </p:spTree>
    <p:extLst>
      <p:ext uri="{BB962C8B-B14F-4D97-AF65-F5344CB8AC3E}">
        <p14:creationId xmlns:p14="http://schemas.microsoft.com/office/powerpoint/2010/main" val="1364639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72000"/>
          </a:xfrm>
        </p:spPr>
        <p:txBody>
          <a:bodyPr>
            <a:normAutofit/>
          </a:bodyPr>
          <a:lstStyle/>
          <a:p>
            <a:pPr marL="18288" indent="0">
              <a:buNone/>
            </a:pPr>
            <a:r>
              <a:rPr lang="sr-Cyrl-RS" dirty="0" smtClean="0"/>
              <a:t>Обликовање Никових прогонитеља, Џекова свих заната, почива на језичком идиому, и тешко преводивој игри речи.</a:t>
            </a:r>
          </a:p>
          <a:p>
            <a:pPr marL="18288" indent="0">
              <a:buNone/>
            </a:pPr>
            <a:r>
              <a:rPr lang="sr-Cyrl-RS" dirty="0" smtClean="0"/>
              <a:t>Они су отеловљени надимци, метафоре, ликови из успаванки и традиционалних песама за децу (</a:t>
            </a:r>
            <a:r>
              <a:rPr lang="en-US" dirty="0" smtClean="0"/>
              <a:t>Nursery Rhymes</a:t>
            </a:r>
            <a:r>
              <a:rPr lang="sr-Cyrl-RS" dirty="0" smtClean="0"/>
              <a:t>)</a:t>
            </a:r>
            <a:r>
              <a:rPr lang="en-US" dirty="0" smtClean="0"/>
              <a:t>. </a:t>
            </a:r>
            <a:endParaRPr lang="sr-Cyrl-RS" dirty="0" smtClean="0"/>
          </a:p>
          <a:p>
            <a:pPr marL="18288" indent="0">
              <a:buNone/>
            </a:pPr>
            <a:r>
              <a:rPr lang="sr-Cyrl-RS" dirty="0" smtClean="0"/>
              <a:t>Џек Фрост – Џек Мраз, јесте биће из енглеског фолклора које персонификује долазак зиме и хладноће;</a:t>
            </a:r>
          </a:p>
          <a:p>
            <a:pPr marL="18288" indent="0">
              <a:buNone/>
            </a:pPr>
            <a:r>
              <a:rPr lang="sr-Cyrl-RS" dirty="0" smtClean="0"/>
              <a:t>Џек Денди – подсећа на цупаљку, надређени Џека Фроста;</a:t>
            </a:r>
          </a:p>
          <a:p>
            <a:pPr marL="18288" indent="0">
              <a:buNone/>
            </a:pPr>
            <a:r>
              <a:rPr lang="sr-Cyrl-RS" dirty="0" smtClean="0"/>
              <a:t>Џек Окретни;</a:t>
            </a:r>
          </a:p>
          <a:p>
            <a:pPr marL="18288" indent="0">
              <a:buNone/>
            </a:pPr>
            <a:r>
              <a:rPr lang="sr-Cyrl-RS" dirty="0" smtClean="0"/>
              <a:t>Џек Катран – уобичајени надимак морнара који су катранисали бродску снаст;</a:t>
            </a:r>
          </a:p>
          <a:p>
            <a:pPr marL="18288" indent="0">
              <a:buNone/>
            </a:pPr>
            <a:r>
              <a:rPr lang="sr-Cyrl-RS" dirty="0" smtClean="0"/>
              <a:t>Џек Кеч – име џелата из 17. века, симбол насилне смрти и вешала;</a:t>
            </a:r>
          </a:p>
          <a:p>
            <a:pPr marL="18288" indent="0">
              <a:buNone/>
            </a:pPr>
            <a:endParaRPr lang="sr-Latn-RS" dirty="0"/>
          </a:p>
        </p:txBody>
      </p:sp>
      <p:sp>
        <p:nvSpPr>
          <p:cNvPr id="3" name="Title 2"/>
          <p:cNvSpPr>
            <a:spLocks noGrp="1"/>
          </p:cNvSpPr>
          <p:nvPr>
            <p:ph type="title"/>
          </p:nvPr>
        </p:nvSpPr>
        <p:spPr>
          <a:xfrm>
            <a:off x="838200" y="76200"/>
            <a:ext cx="7543800" cy="914400"/>
          </a:xfrm>
        </p:spPr>
        <p:txBody>
          <a:bodyPr/>
          <a:lstStyle/>
          <a:p>
            <a:r>
              <a:rPr lang="sr-Cyrl-RS" dirty="0" smtClean="0"/>
              <a:t>Џекови свих заната</a:t>
            </a:r>
            <a:endParaRPr lang="sr-Latn-RS" dirty="0"/>
          </a:p>
        </p:txBody>
      </p:sp>
      <p:sp>
        <p:nvSpPr>
          <p:cNvPr id="4" name="Horizontal Scroll 3"/>
          <p:cNvSpPr/>
          <p:nvPr/>
        </p:nvSpPr>
        <p:spPr>
          <a:xfrm>
            <a:off x="228600" y="4989871"/>
            <a:ext cx="8153400"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bg1"/>
                </a:solidFill>
              </a:rPr>
              <a:t>Џек – име које означава човека уопште. Пример код нас: Пера Перић</a:t>
            </a:r>
          </a:p>
          <a:p>
            <a:pPr algn="ctr"/>
            <a:r>
              <a:rPr lang="sr-Cyrl-RS" dirty="0" smtClean="0">
                <a:solidFill>
                  <a:schemeClr val="bg1"/>
                </a:solidFill>
              </a:rPr>
              <a:t>Ова фраза може се користити у похвалном смислу (вишеструко надарена особа), или у погрдном смислу (особа која свашта зна, али ништа довољно добро, ко се у све меша и свему прилагођава).</a:t>
            </a:r>
            <a:endParaRPr lang="sr-Latn-RS" dirty="0">
              <a:solidFill>
                <a:schemeClr val="bg1"/>
              </a:solidFill>
            </a:endParaRPr>
          </a:p>
        </p:txBody>
      </p:sp>
    </p:spTree>
    <p:extLst>
      <p:ext uri="{BB962C8B-B14F-4D97-AF65-F5344CB8AC3E}">
        <p14:creationId xmlns:p14="http://schemas.microsoft.com/office/powerpoint/2010/main" val="1908775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6019800" cy="4800599"/>
          </a:xfrm>
        </p:spPr>
        <p:txBody>
          <a:bodyPr>
            <a:normAutofit lnSpcReduction="10000"/>
          </a:bodyPr>
          <a:lstStyle/>
          <a:p>
            <a:pPr algn="just"/>
            <a:r>
              <a:rPr lang="sr-Cyrl-RS" dirty="0" smtClean="0"/>
              <a:t>Питање идентитета главног јунака је веома важно питање које постављају читаоци овог романа, баш као и сам јунак. Позиција Ника Овенса (жив дечак који поседује Слободу Гробља) специфична је. Иако жив, погледи живих га заобилазе, те, баш као духови са којима одраста, поседује моћи као што су похођење или сненоход. У школи, дечак је „аветињски присутан“, до момента у коме устаје у одбрану себе и других, те кажњава школске силеџије.</a:t>
            </a:r>
          </a:p>
          <a:p>
            <a:pPr algn="just"/>
            <a:r>
              <a:rPr lang="sr-Cyrl-RS" dirty="0" smtClean="0"/>
              <a:t>Скарлет, девојчица која постаје другарица главног јунака, једина успева да га уочи, док њени родитељи верују да је Ико само „измишљени пријатељ“ ког свако дете радо прихвата.</a:t>
            </a:r>
            <a:endParaRPr lang="sr-Latn-RS" dirty="0"/>
          </a:p>
        </p:txBody>
      </p:sp>
      <p:sp>
        <p:nvSpPr>
          <p:cNvPr id="3" name="Title 2"/>
          <p:cNvSpPr>
            <a:spLocks noGrp="1"/>
          </p:cNvSpPr>
          <p:nvPr>
            <p:ph type="title"/>
          </p:nvPr>
        </p:nvSpPr>
        <p:spPr>
          <a:xfrm>
            <a:off x="533400" y="5486400"/>
            <a:ext cx="7543800" cy="914400"/>
          </a:xfrm>
        </p:spPr>
        <p:txBody>
          <a:bodyPr/>
          <a:lstStyle/>
          <a:p>
            <a:r>
              <a:rPr lang="sr-Cyrl-RS" dirty="0" smtClean="0"/>
              <a:t>Нико - </a:t>
            </a:r>
            <a:r>
              <a:rPr lang="en-US" dirty="0" smtClean="0"/>
              <a:t>Nobody</a:t>
            </a:r>
            <a:endParaRPr lang="sr-Latn-RS" dirty="0"/>
          </a:p>
        </p:txBody>
      </p:sp>
    </p:spTree>
    <p:extLst>
      <p:ext uri="{BB962C8B-B14F-4D97-AF65-F5344CB8AC3E}">
        <p14:creationId xmlns:p14="http://schemas.microsoft.com/office/powerpoint/2010/main" val="94580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5334000" cy="5791200"/>
          </a:xfrm>
        </p:spPr>
        <p:txBody>
          <a:bodyPr>
            <a:normAutofit fontScale="92500" lnSpcReduction="20000"/>
          </a:bodyPr>
          <a:lstStyle/>
          <a:p>
            <a:r>
              <a:rPr lang="sr-Cyrl-RS" sz="2400" dirty="0" smtClean="0"/>
              <a:t>Судбина која му није била наклоњена, губитак породице док је још био беба, оставили су велику празнину у дечаковој свести. Често се питао ко је, зашто га се Скарлет боји, те зашто му је потребно толико времена да извежба нестајање, када другим становницима гробља то тако лако полази за руком. </a:t>
            </a:r>
          </a:p>
          <a:p>
            <a:r>
              <a:rPr lang="sr-Cyrl-RS" sz="2400" dirty="0" smtClean="0"/>
              <a:t>Након што је навршио петнаест година и победио своје непријатеље, дечак губи моћ да види мртве, те да пролази кроз зидове. Образовање које је добијао од свог чувара, Сајласа, и госпођице Лупеску постаје недовољно, он жели да пође у школу. Одрастање је праћено великом усамљеношћу коју Нико почиње да осећа док је на гробљу (нема са ким да буде, све своје пријатеље је „прерастао“).</a:t>
            </a:r>
          </a:p>
          <a:p>
            <a:endParaRPr lang="sr-Cyrl-RS" dirty="0" smtClean="0"/>
          </a:p>
          <a:p>
            <a:pPr marL="18288" indent="0">
              <a:buNone/>
            </a:pPr>
            <a:endParaRPr lang="sr-Cyrl-RS" dirty="0" smtClean="0"/>
          </a:p>
        </p:txBody>
      </p:sp>
      <p:sp>
        <p:nvSpPr>
          <p:cNvPr id="3" name="Title 2"/>
          <p:cNvSpPr>
            <a:spLocks noGrp="1"/>
          </p:cNvSpPr>
          <p:nvPr>
            <p:ph type="title"/>
          </p:nvPr>
        </p:nvSpPr>
        <p:spPr>
          <a:xfrm>
            <a:off x="457200" y="5791200"/>
            <a:ext cx="7543800" cy="914400"/>
          </a:xfrm>
        </p:spPr>
        <p:txBody>
          <a:bodyPr/>
          <a:lstStyle/>
          <a:p>
            <a:r>
              <a:rPr lang="sr-Cyrl-RS" sz="4400" dirty="0"/>
              <a:t>Нико - </a:t>
            </a:r>
            <a:r>
              <a:rPr lang="en-US" sz="4400" dirty="0"/>
              <a:t>Nobody</a:t>
            </a:r>
            <a:endParaRPr lang="sr-Latn-RS" sz="4400" dirty="0"/>
          </a:p>
        </p:txBody>
      </p:sp>
      <p:sp>
        <p:nvSpPr>
          <p:cNvPr id="4" name="Folded Corner 3"/>
          <p:cNvSpPr/>
          <p:nvPr/>
        </p:nvSpPr>
        <p:spPr>
          <a:xfrm>
            <a:off x="5715000" y="4038600"/>
            <a:ext cx="3124200" cy="2590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bg1"/>
                </a:solidFill>
              </a:rPr>
              <a:t>Елементи дечије игре: дете се облачи у одећу одраслих (Ико покушава да прода змијокамен у антикварници), како би помогло ономе ко је оштећен и обесправљен – вид храбрости!</a:t>
            </a:r>
          </a:p>
        </p:txBody>
      </p:sp>
    </p:spTree>
    <p:extLst>
      <p:ext uri="{BB962C8B-B14F-4D97-AF65-F5344CB8AC3E}">
        <p14:creationId xmlns:p14="http://schemas.microsoft.com/office/powerpoint/2010/main" val="1320760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defined Process 5"/>
          <p:cNvSpPr/>
          <p:nvPr/>
        </p:nvSpPr>
        <p:spPr>
          <a:xfrm>
            <a:off x="4572000" y="1524000"/>
            <a:ext cx="4572000" cy="5105400"/>
          </a:xfrm>
          <a:prstGeom prst="flowChartPredefinedProcess">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a:t>Nomen est omen</a:t>
            </a:r>
            <a:r>
              <a:rPr lang="sr-Latn-RS" sz="2400" b="1" dirty="0" smtClean="0"/>
              <a:t>!</a:t>
            </a:r>
            <a:r>
              <a:rPr lang="sr-Cyrl-RS" sz="2400" b="1" dirty="0" smtClean="0"/>
              <a:t> – Име је знак!</a:t>
            </a:r>
          </a:p>
          <a:p>
            <a:pPr algn="ctr"/>
            <a:endParaRPr lang="sr-Cyrl-RS" b="1" dirty="0"/>
          </a:p>
          <a:p>
            <a:pPr algn="ctr"/>
            <a:r>
              <a:rPr lang="sr-Cyrl-RS" b="1" dirty="0" smtClean="0"/>
              <a:t>Изрека која подразумева да се у имену особе крије њена личност (Срећко – особа која је предодређена да има много среће у животу)</a:t>
            </a:r>
          </a:p>
          <a:p>
            <a:pPr algn="ctr"/>
            <a:r>
              <a:rPr lang="sr-Cyrl-RS" b="1" dirty="0" smtClean="0"/>
              <a:t>Ико одраста, прихвата своју посебност у доносу на друге и одлази у свет!</a:t>
            </a:r>
            <a:endParaRPr lang="sr-Latn-RS" dirty="0"/>
          </a:p>
        </p:txBody>
      </p:sp>
      <p:sp>
        <p:nvSpPr>
          <p:cNvPr id="2" name="Content Placeholder 1"/>
          <p:cNvSpPr>
            <a:spLocks noGrp="1"/>
          </p:cNvSpPr>
          <p:nvPr>
            <p:ph idx="1"/>
          </p:nvPr>
        </p:nvSpPr>
        <p:spPr>
          <a:xfrm>
            <a:off x="0" y="0"/>
            <a:ext cx="5181600" cy="4800600"/>
          </a:xfrm>
        </p:spPr>
        <p:txBody>
          <a:bodyPr/>
          <a:lstStyle/>
          <a:p>
            <a:pPr algn="just"/>
            <a:r>
              <a:rPr lang="sr-Cyrl-RS" dirty="0" smtClean="0"/>
              <a:t>Иако је Нику ускраћено сазнање о властитом имену, очи у очи са смрћу, Нико схвата ко је:</a:t>
            </a:r>
          </a:p>
          <a:p>
            <a:pPr marL="18288" indent="0" algn="just">
              <a:buNone/>
            </a:pPr>
            <a:r>
              <a:rPr lang="ru-RU" dirty="0" smtClean="0"/>
              <a:t>«Нико </a:t>
            </a:r>
            <a:r>
              <a:rPr lang="ru-RU" dirty="0"/>
              <a:t>је осетио хладноћу ножа на потиљку. И у том је тренутку схватио. Све се успорило. Све </a:t>
            </a:r>
          </a:p>
          <a:p>
            <a:pPr marL="18288" indent="0" algn="just">
              <a:buNone/>
            </a:pPr>
            <a:r>
              <a:rPr lang="ru-RU" dirty="0"/>
              <a:t>се изоштрило. "Већ знам своје име", рече. "Ја сам Нико Овенс. Ето ко сам ја." И док је клечао </a:t>
            </a:r>
          </a:p>
          <a:p>
            <a:pPr marL="18288" indent="0" algn="just">
              <a:buNone/>
            </a:pPr>
            <a:r>
              <a:rPr lang="ru-RU" dirty="0"/>
              <a:t>на хладном каменом олтару, све се чинило врло једноставно</a:t>
            </a:r>
            <a:r>
              <a:rPr lang="ru-RU" dirty="0" smtClean="0"/>
              <a:t>.»</a:t>
            </a:r>
          </a:p>
          <a:p>
            <a:pPr marL="18288" indent="0">
              <a:buNone/>
            </a:pPr>
            <a:endParaRPr lang="ru-RU" dirty="0" smtClean="0"/>
          </a:p>
          <a:p>
            <a:pPr marL="18288" indent="0">
              <a:buNone/>
            </a:pPr>
            <a:endParaRPr lang="ru-RU" dirty="0"/>
          </a:p>
        </p:txBody>
      </p:sp>
      <p:sp>
        <p:nvSpPr>
          <p:cNvPr id="3" name="Title 2"/>
          <p:cNvSpPr>
            <a:spLocks noGrp="1"/>
          </p:cNvSpPr>
          <p:nvPr>
            <p:ph type="title"/>
          </p:nvPr>
        </p:nvSpPr>
        <p:spPr>
          <a:xfrm>
            <a:off x="152400" y="5181600"/>
            <a:ext cx="7543800" cy="1524000"/>
          </a:xfrm>
        </p:spPr>
        <p:txBody>
          <a:bodyPr/>
          <a:lstStyle/>
          <a:p>
            <a:r>
              <a:rPr lang="sr-Cyrl-RS" sz="4000" dirty="0"/>
              <a:t>Нико - </a:t>
            </a:r>
            <a:r>
              <a:rPr lang="en-US" sz="4000" dirty="0"/>
              <a:t>Nobody</a:t>
            </a:r>
            <a:endParaRPr lang="sr-Latn-RS" sz="4000" dirty="0"/>
          </a:p>
        </p:txBody>
      </p:sp>
      <p:sp>
        <p:nvSpPr>
          <p:cNvPr id="5" name="Lightning Bolt 4"/>
          <p:cNvSpPr/>
          <p:nvPr/>
        </p:nvSpPr>
        <p:spPr>
          <a:xfrm>
            <a:off x="2057400" y="4241390"/>
            <a:ext cx="1600200" cy="1524000"/>
          </a:xfrm>
          <a:prstGeom prst="lightningBol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1198804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1064342" y="4916"/>
            <a:ext cx="7167716" cy="366989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bg1"/>
                </a:solidFill>
              </a:rPr>
              <a:t>Песмица коју мајка Овенс пева Нику од малена, веома је важна:</a:t>
            </a:r>
          </a:p>
          <a:p>
            <a:pPr algn="ctr"/>
            <a:r>
              <a:rPr lang="sr-Cyrl-RS" dirty="0" smtClean="0">
                <a:solidFill>
                  <a:schemeClr val="bg1"/>
                </a:solidFill>
              </a:rPr>
              <a:t>„Спавај моја бебице, </a:t>
            </a:r>
          </a:p>
          <a:p>
            <a:pPr algn="ctr"/>
            <a:r>
              <a:rPr lang="sr-Cyrl-RS" dirty="0" smtClean="0">
                <a:solidFill>
                  <a:schemeClr val="bg1"/>
                </a:solidFill>
              </a:rPr>
              <a:t>Спи док те не пробудим,</a:t>
            </a:r>
          </a:p>
          <a:p>
            <a:pPr algn="ctr"/>
            <a:r>
              <a:rPr lang="sr-Cyrl-RS" dirty="0" smtClean="0">
                <a:solidFill>
                  <a:schemeClr val="bg1"/>
                </a:solidFill>
              </a:rPr>
              <a:t>Кад порастеш видећеш свет</a:t>
            </a:r>
          </a:p>
          <a:p>
            <a:pPr algn="ctr"/>
            <a:r>
              <a:rPr lang="sr-Cyrl-RS" dirty="0" smtClean="0">
                <a:solidFill>
                  <a:schemeClr val="bg1"/>
                </a:solidFill>
              </a:rPr>
              <a:t>Уколико не грешим...</a:t>
            </a:r>
          </a:p>
          <a:p>
            <a:pPr algn="ctr"/>
            <a:r>
              <a:rPr lang="sr-Cyrl-RS" dirty="0" smtClean="0">
                <a:solidFill>
                  <a:schemeClr val="bg1"/>
                </a:solidFill>
              </a:rPr>
              <a:t>Љуби цуру младу,</a:t>
            </a:r>
          </a:p>
          <a:p>
            <a:pPr algn="ctr"/>
            <a:r>
              <a:rPr lang="sr-Cyrl-RS" dirty="0" smtClean="0">
                <a:solidFill>
                  <a:schemeClr val="bg1"/>
                </a:solidFill>
              </a:rPr>
              <a:t>Плеши док ти драго,</a:t>
            </a:r>
          </a:p>
          <a:p>
            <a:pPr algn="ctr"/>
            <a:r>
              <a:rPr lang="sr-Cyrl-RS" dirty="0" smtClean="0">
                <a:solidFill>
                  <a:schemeClr val="bg1"/>
                </a:solidFill>
              </a:rPr>
              <a:t>СТЕКНИ СВОЈЕ ИМЕ</a:t>
            </a:r>
          </a:p>
          <a:p>
            <a:pPr algn="ctr"/>
            <a:r>
              <a:rPr lang="sr-Cyrl-RS" dirty="0" smtClean="0">
                <a:solidFill>
                  <a:schemeClr val="bg1"/>
                </a:solidFill>
              </a:rPr>
              <a:t>и скривено благо</a:t>
            </a:r>
          </a:p>
          <a:p>
            <a:pPr algn="ctr"/>
            <a:r>
              <a:rPr lang="sr-Cyrl-RS" dirty="0" smtClean="0">
                <a:solidFill>
                  <a:schemeClr val="bg1"/>
                </a:solidFill>
              </a:rPr>
              <a:t>Са животом се суочи</a:t>
            </a:r>
          </a:p>
          <a:p>
            <a:pPr algn="ctr"/>
            <a:r>
              <a:rPr lang="sr-Cyrl-RS" dirty="0" smtClean="0">
                <a:solidFill>
                  <a:schemeClr val="bg1"/>
                </a:solidFill>
              </a:rPr>
              <a:t>С радошћу и болом..“</a:t>
            </a:r>
            <a:endParaRPr lang="sr-Latn-RS" dirty="0">
              <a:solidFill>
                <a:schemeClr val="bg1"/>
              </a:solidFill>
            </a:endParaRPr>
          </a:p>
        </p:txBody>
      </p:sp>
      <p:sp>
        <p:nvSpPr>
          <p:cNvPr id="5" name="TextBox 4"/>
          <p:cNvSpPr txBox="1"/>
          <p:nvPr/>
        </p:nvSpPr>
        <p:spPr>
          <a:xfrm>
            <a:off x="179439" y="3886200"/>
            <a:ext cx="8534400" cy="2554545"/>
          </a:xfrm>
          <a:prstGeom prst="rect">
            <a:avLst/>
          </a:prstGeom>
          <a:noFill/>
        </p:spPr>
        <p:txBody>
          <a:bodyPr wrap="square" rtlCol="0">
            <a:spAutoFit/>
          </a:bodyPr>
          <a:lstStyle/>
          <a:p>
            <a:r>
              <a:rPr lang="sr-Cyrl-RS" sz="2000" b="1" dirty="0" smtClean="0">
                <a:solidFill>
                  <a:srgbClr val="92D050"/>
                </a:solidFill>
                <a:effectLst>
                  <a:outerShdw blurRad="38100" dist="38100" dir="2700000" algn="tl">
                    <a:srgbClr val="000000">
                      <a:alpha val="43137"/>
                    </a:srgbClr>
                  </a:outerShdw>
                </a:effectLst>
              </a:rPr>
              <a:t>„У торби је имао пасош, а у џепу новац. На уснама му је играо осмех, иако то беше врло обазрив осмех, јер свет је много веће место од маленог гробља поврх брда; и биће пуно опасности и тајни; нових пријатеља које треба упознати, старих пријатеља које треба поново открити, грешака које треба начинити и многих стаза које треба прећи пре него што се, напослетку, буде вратио на гробље или одјахао с Госпом на широким плећима њеног великог, сивог пастува.“</a:t>
            </a:r>
            <a:endParaRPr lang="sr-Latn-RS" sz="2000" b="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7787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2570" y="1475147"/>
            <a:ext cx="5771534" cy="5181600"/>
          </a:xfrm>
        </p:spPr>
        <p:txBody>
          <a:bodyPr>
            <a:normAutofit lnSpcReduction="10000"/>
          </a:bodyPr>
          <a:lstStyle/>
          <a:p>
            <a:r>
              <a:rPr lang="ru-RU" dirty="0">
                <a:effectLst/>
              </a:rPr>
              <a:t>Урош Петровић је рођен 1967. године у Горњем Милановцу. Добитник је више награда за прозу, поезију и фотографију. По основном занимању је дизајнер и инжењер текстила. Сарађује са више часописа у области књижевности, илустрације, фотографије, дизајна и научно-популарних чланака. Живи и ради у Београду</a:t>
            </a:r>
            <a:r>
              <a:rPr lang="ru-RU" dirty="0" smtClean="0">
                <a:effectLst/>
              </a:rPr>
              <a:t>.</a:t>
            </a:r>
          </a:p>
          <a:p>
            <a:r>
              <a:rPr lang="ru-RU" i="1" dirty="0" smtClean="0">
                <a:effectLst/>
              </a:rPr>
              <a:t>Пети лептир</a:t>
            </a:r>
            <a:r>
              <a:rPr lang="ru-RU" dirty="0" smtClean="0">
                <a:effectLst/>
              </a:rPr>
              <a:t>, објављен је 2007. године.</a:t>
            </a:r>
          </a:p>
          <a:p>
            <a:r>
              <a:rPr lang="ru-RU" dirty="0" smtClean="0">
                <a:effectLst/>
              </a:rPr>
              <a:t>Дела:</a:t>
            </a:r>
          </a:p>
          <a:p>
            <a:r>
              <a:rPr lang="ru-RU" i="1" dirty="0" smtClean="0">
                <a:effectLst/>
              </a:rPr>
              <a:t>Авен и јазопас у Земљи Ваука</a:t>
            </a:r>
          </a:p>
          <a:p>
            <a:r>
              <a:rPr lang="ru-RU" i="1" dirty="0" smtClean="0">
                <a:effectLst/>
              </a:rPr>
              <a:t>Загонетне приче 1 и 2</a:t>
            </a:r>
          </a:p>
          <a:p>
            <a:r>
              <a:rPr lang="ru-RU" i="1" dirty="0" smtClean="0">
                <a:effectLst/>
              </a:rPr>
              <a:t>Загонетне приче 3</a:t>
            </a:r>
          </a:p>
          <a:p>
            <a:r>
              <a:rPr lang="ru-RU" i="1" dirty="0" smtClean="0">
                <a:effectLst/>
              </a:rPr>
              <a:t>Деца Бестрагије (2013)</a:t>
            </a:r>
            <a:endParaRPr lang="sr-Latn-RS" i="1" dirty="0"/>
          </a:p>
        </p:txBody>
      </p:sp>
      <p:sp>
        <p:nvSpPr>
          <p:cNvPr id="3" name="Title 2"/>
          <p:cNvSpPr>
            <a:spLocks noGrp="1"/>
          </p:cNvSpPr>
          <p:nvPr>
            <p:ph type="title"/>
          </p:nvPr>
        </p:nvSpPr>
        <p:spPr>
          <a:xfrm>
            <a:off x="762000" y="838200"/>
            <a:ext cx="7543800" cy="914400"/>
          </a:xfrm>
        </p:spPr>
        <p:txBody>
          <a:bodyPr/>
          <a:lstStyle/>
          <a:p>
            <a:r>
              <a:rPr lang="sr-Cyrl-RS" dirty="0" smtClean="0"/>
              <a:t>Урош Петровић (1967) „Пети лептир“</a:t>
            </a:r>
            <a:endParaRPr lang="sr-Latn-RS" dirty="0"/>
          </a:p>
        </p:txBody>
      </p:sp>
      <p:pic>
        <p:nvPicPr>
          <p:cNvPr id="10242" name="Picture 2" descr="Peti lept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05000"/>
            <a:ext cx="2952750"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727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52400"/>
            <a:ext cx="7696200" cy="4190999"/>
          </a:xfrm>
        </p:spPr>
        <p:txBody>
          <a:bodyPr/>
          <a:lstStyle/>
          <a:p>
            <a:r>
              <a:rPr lang="sr-Cyrl-RS" i="1" dirty="0" smtClean="0"/>
              <a:t>Пети лептир </a:t>
            </a:r>
            <a:r>
              <a:rPr lang="sr-Cyrl-RS" dirty="0" smtClean="0"/>
              <a:t>обједињује два тока ауторовог писања: онај намењен деци, одн. </a:t>
            </a:r>
            <a:r>
              <a:rPr lang="sr-Cyrl-RS" dirty="0"/>
              <a:t>м</a:t>
            </a:r>
            <a:r>
              <a:rPr lang="sr-Cyrl-RS" dirty="0" smtClean="0"/>
              <a:t>лађим читаоцима, и онај намењен одраслима.</a:t>
            </a:r>
          </a:p>
          <a:p>
            <a:r>
              <a:rPr lang="sr-Cyrl-RS" dirty="0" smtClean="0"/>
              <a:t>Алекса, главни јунак романа, деда Душан, озлоглашени Јовица Вук и његов невољни помоћник и унук Ненад, домски домар Толстој јављају се и у другим делима аутора: у фантастичној приповеци </a:t>
            </a:r>
            <a:r>
              <a:rPr lang="sr-Cyrl-RS" i="1" dirty="0" smtClean="0"/>
              <a:t>Слова</a:t>
            </a:r>
            <a:r>
              <a:rPr lang="sr-Cyrl-RS" dirty="0" smtClean="0"/>
              <a:t>, те приповеци </a:t>
            </a:r>
            <a:r>
              <a:rPr lang="sr-Cyrl-RS" i="1" dirty="0" smtClean="0"/>
              <a:t>Међустаница.</a:t>
            </a:r>
          </a:p>
          <a:p>
            <a:endParaRPr lang="sr-Cyrl-RS" i="1"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615595"/>
            <a:ext cx="3581400" cy="29233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5767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304800" y="152400"/>
            <a:ext cx="8839200" cy="6248400"/>
          </a:xfrm>
          <a:prstGeom prst="verticalScroll">
            <a:avLst/>
          </a:prstGeom>
          <a:solidFill>
            <a:srgbClr val="F04E6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charset="0"/>
              <a:buChar char="•"/>
            </a:pPr>
            <a:r>
              <a:rPr lang="sr-Cyrl-RS" sz="2200" dirty="0" smtClean="0"/>
              <a:t>Дискретни и свепрожимајући оптимизам</a:t>
            </a:r>
          </a:p>
          <a:p>
            <a:pPr marL="285750" indent="-285750" algn="ctr">
              <a:buFont typeface="Arial" charset="0"/>
              <a:buChar char="•"/>
            </a:pPr>
            <a:r>
              <a:rPr lang="sr-Cyrl-RS" sz="2200" dirty="0" smtClean="0"/>
              <a:t>Вера у људску предузимљивост, снагу и храброст</a:t>
            </a:r>
          </a:p>
          <a:p>
            <a:pPr marL="285750" indent="-285750" algn="ctr">
              <a:buFont typeface="Arial" charset="0"/>
              <a:buChar char="•"/>
            </a:pPr>
            <a:r>
              <a:rPr lang="sr-Cyrl-RS" sz="2200" dirty="0" smtClean="0"/>
              <a:t>Виша мера васпитности: човек мора покушати да се супротстави злу</a:t>
            </a:r>
          </a:p>
          <a:p>
            <a:pPr marL="285750" indent="-285750" algn="ctr">
              <a:buFont typeface="Arial" charset="0"/>
              <a:buChar char="•"/>
            </a:pPr>
            <a:r>
              <a:rPr lang="sr-Cyrl-RS" sz="2200" dirty="0" smtClean="0"/>
              <a:t>Животна мудрост ненаметљива, уткана у узбудљиво штиво романа</a:t>
            </a:r>
          </a:p>
          <a:p>
            <a:pPr marL="285750" indent="-285750" algn="ctr">
              <a:buFont typeface="Arial" charset="0"/>
              <a:buChar char="•"/>
            </a:pPr>
            <a:r>
              <a:rPr lang="sr-Cyrl-RS" sz="2200" dirty="0" smtClean="0"/>
              <a:t>ЦРНИ ХУМОР </a:t>
            </a:r>
          </a:p>
          <a:p>
            <a:pPr marL="285750" indent="-285750" algn="ctr">
              <a:buFont typeface="Arial" charset="0"/>
              <a:buChar char="•"/>
            </a:pPr>
            <a:r>
              <a:rPr lang="sr-Cyrl-RS" sz="2200" dirty="0" smtClean="0"/>
              <a:t>Неизвесна и узбудљива прича</a:t>
            </a:r>
          </a:p>
          <a:p>
            <a:pPr marL="285750" indent="-285750" algn="ctr">
              <a:buFont typeface="Arial" charset="0"/>
              <a:buChar char="•"/>
            </a:pPr>
            <a:r>
              <a:rPr lang="sr-Cyrl-RS" sz="2200" dirty="0" smtClean="0"/>
              <a:t>Ведрина ублажава језу</a:t>
            </a:r>
          </a:p>
          <a:p>
            <a:pPr marL="285750" indent="-285750" algn="ctr">
              <a:buFont typeface="Arial" charset="0"/>
              <a:buChar char="•"/>
            </a:pPr>
            <a:r>
              <a:rPr lang="sr-Cyrl-RS" sz="2200" dirty="0" smtClean="0"/>
              <a:t>Елементи хорора</a:t>
            </a:r>
          </a:p>
          <a:p>
            <a:pPr marL="285750" indent="-285750" algn="ctr">
              <a:buFont typeface="Arial" charset="0"/>
              <a:buChar char="•"/>
            </a:pPr>
            <a:r>
              <a:rPr lang="sr-Cyrl-RS" sz="2200" dirty="0" smtClean="0"/>
              <a:t>Љубав према природи</a:t>
            </a:r>
            <a:r>
              <a:rPr lang="sr-Cyrl-RS" sz="2200" dirty="0"/>
              <a:t> </a:t>
            </a:r>
            <a:r>
              <a:rPr lang="sr-Cyrl-RS" sz="2200" dirty="0" smtClean="0"/>
              <a:t>(приказ Таре као екосистема у којем је све повезано)</a:t>
            </a:r>
          </a:p>
          <a:p>
            <a:pPr marL="285750" indent="-285750" algn="ctr">
              <a:buFont typeface="Arial" charset="0"/>
              <a:buChar char="•"/>
            </a:pPr>
            <a:r>
              <a:rPr lang="sr-Cyrl-RS" sz="2200" dirty="0" smtClean="0"/>
              <a:t>Духовита карактеризација јунака (кроз надимак)</a:t>
            </a:r>
          </a:p>
          <a:p>
            <a:pPr marL="285750" indent="-285750" algn="ctr">
              <a:buFont typeface="Arial" charset="0"/>
              <a:buChar char="•"/>
            </a:pPr>
            <a:endParaRPr lang="sr-Cyrl-RS" sz="2200" dirty="0" smtClean="0"/>
          </a:p>
        </p:txBody>
      </p:sp>
      <p:sp>
        <p:nvSpPr>
          <p:cNvPr id="5" name="TextBox 4"/>
          <p:cNvSpPr txBox="1"/>
          <p:nvPr/>
        </p:nvSpPr>
        <p:spPr>
          <a:xfrm>
            <a:off x="2362200" y="381000"/>
            <a:ext cx="5638800" cy="381000"/>
          </a:xfrm>
          <a:prstGeom prst="rect">
            <a:avLst/>
          </a:prstGeom>
          <a:noFill/>
        </p:spPr>
        <p:txBody>
          <a:bodyPr wrap="square" rtlCol="0">
            <a:spAutoFit/>
          </a:bodyPr>
          <a:lstStyle/>
          <a:p>
            <a:r>
              <a:rPr lang="sr-Cyrl-RS" dirty="0" smtClean="0">
                <a:solidFill>
                  <a:schemeClr val="bg2"/>
                </a:solidFill>
              </a:rPr>
              <a:t>КАРАКТЕРИСТИКЕ РОМАНА</a:t>
            </a:r>
            <a:endParaRPr lang="sr-Latn-RS" dirty="0">
              <a:solidFill>
                <a:schemeClr val="bg2"/>
              </a:solidFill>
            </a:endParaRPr>
          </a:p>
        </p:txBody>
      </p:sp>
    </p:spTree>
    <p:extLst>
      <p:ext uri="{BB962C8B-B14F-4D97-AF65-F5344CB8AC3E}">
        <p14:creationId xmlns:p14="http://schemas.microsoft.com/office/powerpoint/2010/main" val="3801392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8600"/>
            <a:ext cx="7543800" cy="4572000"/>
          </a:xfrm>
        </p:spPr>
        <p:txBody>
          <a:bodyPr/>
          <a:lstStyle/>
          <a:p>
            <a:r>
              <a:rPr lang="sr-Cyrl-RS" dirty="0" smtClean="0"/>
              <a:t>Пишући романе, Петровић се поиграва и конвенцијама забавних жанрова: епске фантастике, </a:t>
            </a:r>
            <a:r>
              <a:rPr lang="en-US" dirty="0" smtClean="0"/>
              <a:t>SF-</a:t>
            </a:r>
            <a:r>
              <a:rPr lang="sr-Cyrl-RS" dirty="0" smtClean="0"/>
              <a:t>приче, хорора, кримића, али и искорачује из њих, често у домен сатире и хумора.</a:t>
            </a:r>
          </a:p>
          <a:p>
            <a:r>
              <a:rPr lang="sr-Cyrl-RS" dirty="0" smtClean="0"/>
              <a:t>Петровићево дело води дијалог не само са доменом масовне културе  и мас-медија: филмом, стрипом, музиком, већ захвата и домене фолклорне фантастике и усменог демонолошког предања.</a:t>
            </a:r>
          </a:p>
          <a:p>
            <a:endParaRPr lang="sr-Latn-R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86200"/>
            <a:ext cx="2548466" cy="163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266" y="4957190"/>
            <a:ext cx="2743199" cy="1526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267200"/>
            <a:ext cx="3276600" cy="221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801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991600" cy="2294604"/>
          </a:xfrm>
        </p:spPr>
        <p:txBody>
          <a:bodyPr/>
          <a:lstStyle/>
          <a:p>
            <a:r>
              <a:rPr lang="sr-Cyrl-RS" sz="2800" i="1" dirty="0" smtClean="0"/>
              <a:t>Зашто нам будућност зависи од библиотека, читања и сањарења</a:t>
            </a:r>
            <a:r>
              <a:rPr lang="sr-Cyrl-RS" sz="2800" dirty="0" smtClean="0"/>
              <a:t> </a:t>
            </a:r>
            <a:r>
              <a:rPr lang="sr-Cyrl-RS" sz="2400" dirty="0" smtClean="0"/>
              <a:t>– </a:t>
            </a:r>
            <a:r>
              <a:rPr lang="sr-Cyrl-RS" sz="2000" dirty="0" smtClean="0"/>
              <a:t>предавање у којем Нил Гејмен експлицира зашто је употреба сопствене маште и омогућавање другима да сањаре и маштају обавеза свих грађана</a:t>
            </a:r>
            <a:r>
              <a:rPr lang="sr-Latn-RS" sz="2000" dirty="0" smtClean="0"/>
              <a:t> (</a:t>
            </a:r>
            <a:r>
              <a:rPr lang="sr-Cyrl-RS" sz="2000" dirty="0" smtClean="0"/>
              <a:t>Часопис „Детињство“</a:t>
            </a:r>
            <a:r>
              <a:rPr lang="sr-Latn-RS" sz="2000" dirty="0" smtClean="0"/>
              <a:t>)</a:t>
            </a:r>
            <a:endParaRPr lang="sr-Latn-RS" sz="2000" i="1" dirty="0"/>
          </a:p>
        </p:txBody>
      </p:sp>
      <p:sp>
        <p:nvSpPr>
          <p:cNvPr id="4" name="Snip Diagonal Corner Rectangle 3"/>
          <p:cNvSpPr/>
          <p:nvPr/>
        </p:nvSpPr>
        <p:spPr>
          <a:xfrm>
            <a:off x="990600" y="2438400"/>
            <a:ext cx="7467600" cy="3962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chemeClr val="bg1"/>
                </a:solidFill>
              </a:rPr>
              <a:t>„Ми имамо обавезу да читамо деци наглас. Да им читамо оно у чему уживају. Да им читамо и оне приче од којих смо се ми већ можда и заморили. Да симулирамо различите гласове како бисмо приче учинили интересантним и да никако не престанемо да им читамо само зато што су и они сами технички усвојили ту вештину.“</a:t>
            </a:r>
          </a:p>
          <a:p>
            <a:pPr algn="ctr"/>
            <a:endParaRPr lang="sr-Latn-RS" dirty="0"/>
          </a:p>
        </p:txBody>
      </p:sp>
    </p:spTree>
    <p:extLst>
      <p:ext uri="{BB962C8B-B14F-4D97-AF65-F5344CB8AC3E}">
        <p14:creationId xmlns:p14="http://schemas.microsoft.com/office/powerpoint/2010/main" val="2996751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0" y="609600"/>
            <a:ext cx="8991600" cy="57150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bg2"/>
                </a:solidFill>
              </a:rPr>
              <a:t>FANTASTIKA</a:t>
            </a:r>
            <a:r>
              <a:rPr lang="vi-VN" dirty="0">
                <a:solidFill>
                  <a:schemeClr val="bg2"/>
                </a:solidFill>
              </a:rPr>
              <a:t> </a:t>
            </a:r>
            <a:r>
              <a:rPr lang="vi-VN" dirty="0" smtClean="0">
                <a:solidFill>
                  <a:schemeClr val="bg2"/>
                </a:solidFill>
              </a:rPr>
              <a:t> </a:t>
            </a:r>
            <a:r>
              <a:rPr lang="vi-VN" dirty="0">
                <a:solidFill>
                  <a:schemeClr val="bg2"/>
                </a:solidFill>
              </a:rPr>
              <a:t>— Predstave, misli, slike stvorene uobraziljom, u kojima se stvarnost pojavljuje u preuveličanom, tajanstvenom ili natprirodnom vidu, kao čudo i čarolija, mora, užas i si. Ponikla iz dubina mitske (i religiozne) svesti, </a:t>
            </a:r>
            <a:r>
              <a:rPr lang="sr-Latn-RS" dirty="0" smtClean="0">
                <a:solidFill>
                  <a:schemeClr val="bg2"/>
                </a:solidFill>
              </a:rPr>
              <a:t>fantastika</a:t>
            </a:r>
            <a:r>
              <a:rPr lang="vi-VN" dirty="0" smtClean="0">
                <a:solidFill>
                  <a:schemeClr val="bg2"/>
                </a:solidFill>
              </a:rPr>
              <a:t> </a:t>
            </a:r>
            <a:r>
              <a:rPr lang="vi-VN" dirty="0">
                <a:solidFill>
                  <a:schemeClr val="bg2"/>
                </a:solidFill>
              </a:rPr>
              <a:t>je potom preko narodnih predanja i </a:t>
            </a:r>
            <a:r>
              <a:rPr lang="vi-VN" dirty="0" smtClean="0">
                <a:solidFill>
                  <a:schemeClr val="bg2"/>
                </a:solidFill>
              </a:rPr>
              <a:t> </a:t>
            </a:r>
            <a:r>
              <a:rPr lang="vi-VN" dirty="0">
                <a:solidFill>
                  <a:schemeClr val="bg2"/>
                </a:solidFill>
              </a:rPr>
              <a:t>legendi ušla u književnost i druge umetnosti. Pojam </a:t>
            </a:r>
            <a:r>
              <a:rPr lang="sr-Latn-RS" dirty="0" smtClean="0">
                <a:solidFill>
                  <a:schemeClr val="bg2"/>
                </a:solidFill>
              </a:rPr>
              <a:t>fantastika</a:t>
            </a:r>
            <a:r>
              <a:rPr lang="vi-VN" dirty="0" smtClean="0">
                <a:solidFill>
                  <a:schemeClr val="bg2"/>
                </a:solidFill>
              </a:rPr>
              <a:t> </a:t>
            </a:r>
            <a:r>
              <a:rPr lang="vi-VN" dirty="0">
                <a:solidFill>
                  <a:schemeClr val="bg2"/>
                </a:solidFill>
              </a:rPr>
              <a:t>rađa se, dakle, u </a:t>
            </a:r>
            <a:r>
              <a:rPr lang="sr-Latn-RS" dirty="0" smtClean="0">
                <a:solidFill>
                  <a:schemeClr val="bg2"/>
                </a:solidFill>
              </a:rPr>
              <a:t>č</a:t>
            </a:r>
            <a:r>
              <a:rPr lang="vi-VN" dirty="0" smtClean="0">
                <a:solidFill>
                  <a:schemeClr val="bg2"/>
                </a:solidFill>
              </a:rPr>
              <a:t>asu </a:t>
            </a:r>
            <a:r>
              <a:rPr lang="vi-VN" dirty="0">
                <a:solidFill>
                  <a:schemeClr val="bg2"/>
                </a:solidFill>
              </a:rPr>
              <a:t>kad je umetnost, izgubivši svoje mitsko zaleđe, svoj sakralni smisao, religiozni zanos zamenila pesničkim zanosom i vizionarstvom. K ao </a:t>
            </a:r>
            <a:r>
              <a:rPr lang="vi-VN" dirty="0" smtClean="0">
                <a:solidFill>
                  <a:schemeClr val="bg2"/>
                </a:solidFill>
              </a:rPr>
              <a:t>tvora</a:t>
            </a:r>
            <a:r>
              <a:rPr lang="sr-Latn-RS" dirty="0" smtClean="0">
                <a:solidFill>
                  <a:schemeClr val="bg2"/>
                </a:solidFill>
              </a:rPr>
              <a:t>č</a:t>
            </a:r>
            <a:r>
              <a:rPr lang="vi-VN" dirty="0" smtClean="0">
                <a:solidFill>
                  <a:schemeClr val="bg2"/>
                </a:solidFill>
              </a:rPr>
              <a:t>ko </a:t>
            </a:r>
            <a:r>
              <a:rPr lang="vi-VN" dirty="0">
                <a:solidFill>
                  <a:schemeClr val="bg2"/>
                </a:solidFill>
              </a:rPr>
              <a:t>središte, kao rasadnik i prenosilac fantastičnih slika i fantastičkog iskustva značajna je narodna književnost (pa i kod jugoslovenskih naroda i narodnosti — u pesmama, pričama, bajkama, poslovicama, </a:t>
            </a:r>
            <a:r>
              <a:rPr lang="vi-VN" dirty="0" smtClean="0">
                <a:solidFill>
                  <a:schemeClr val="bg2"/>
                </a:solidFill>
              </a:rPr>
              <a:t>vra</a:t>
            </a:r>
            <a:r>
              <a:rPr lang="sr-Latn-RS" dirty="0" smtClean="0">
                <a:solidFill>
                  <a:schemeClr val="bg2"/>
                </a:solidFill>
              </a:rPr>
              <a:t>d</a:t>
            </a:r>
            <a:r>
              <a:rPr lang="vi-VN" dirty="0" smtClean="0">
                <a:solidFill>
                  <a:schemeClr val="bg2"/>
                </a:solidFill>
              </a:rPr>
              <a:t>žbinama it</a:t>
            </a:r>
            <a:r>
              <a:rPr lang="sr-Latn-RS" dirty="0" smtClean="0">
                <a:solidFill>
                  <a:schemeClr val="bg2"/>
                </a:solidFill>
              </a:rPr>
              <a:t>d</a:t>
            </a:r>
            <a:r>
              <a:rPr lang="vi-VN" dirty="0" smtClean="0">
                <a:solidFill>
                  <a:schemeClr val="bg2"/>
                </a:solidFill>
              </a:rPr>
              <a:t>.)</a:t>
            </a:r>
            <a:r>
              <a:rPr lang="sr-Latn-RS" dirty="0" smtClean="0">
                <a:solidFill>
                  <a:schemeClr val="bg2"/>
                </a:solidFill>
              </a:rPr>
              <a:t>. </a:t>
            </a:r>
            <a:r>
              <a:rPr lang="vi-VN" dirty="0" smtClean="0">
                <a:solidFill>
                  <a:schemeClr val="bg2"/>
                </a:solidFill>
              </a:rPr>
              <a:t>Sem </a:t>
            </a:r>
            <a:r>
              <a:rPr lang="vi-VN" dirty="0">
                <a:solidFill>
                  <a:schemeClr val="bg2"/>
                </a:solidFill>
              </a:rPr>
              <a:t>tog područja, </a:t>
            </a:r>
            <a:r>
              <a:rPr lang="sr-Latn-RS" dirty="0" smtClean="0">
                <a:solidFill>
                  <a:schemeClr val="bg2"/>
                </a:solidFill>
              </a:rPr>
              <a:t>fantastika</a:t>
            </a:r>
            <a:r>
              <a:rPr lang="vi-VN" dirty="0" smtClean="0">
                <a:solidFill>
                  <a:schemeClr val="bg2"/>
                </a:solidFill>
              </a:rPr>
              <a:t> </a:t>
            </a:r>
            <a:r>
              <a:rPr lang="vi-VN" dirty="0">
                <a:solidFill>
                  <a:schemeClr val="bg2"/>
                </a:solidFill>
              </a:rPr>
              <a:t>se u književnosti negovala vekovima, u epskom pesništvu, baladama, novelama, pričama i romanima svih naroda i epoha. To fantastično shvatanje sveta izražava, s jedne strane, rascep </a:t>
            </a:r>
            <a:r>
              <a:rPr lang="sr-Latn-RS" dirty="0" smtClean="0">
                <a:solidFill>
                  <a:schemeClr val="bg2"/>
                </a:solidFill>
              </a:rPr>
              <a:t>š</a:t>
            </a:r>
            <a:r>
              <a:rPr lang="vi-VN" dirty="0" smtClean="0">
                <a:solidFill>
                  <a:schemeClr val="bg2"/>
                </a:solidFill>
              </a:rPr>
              <a:t>to </a:t>
            </a:r>
            <a:r>
              <a:rPr lang="vi-VN" dirty="0">
                <a:solidFill>
                  <a:schemeClr val="bg2"/>
                </a:solidFill>
              </a:rPr>
              <a:t>ga fantastično izaziva u stvarnom svetu — uznemirenje, nelagodnost, strepnju i strah, a s druge strane, čežnju za apsolutnim, tj. za onim (transcendentnim) stanjem koje ukida nevolje, strah i smrt i vraća potisnute predodžbe oslobođenja, slobode i spokojstva. </a:t>
            </a:r>
            <a:r>
              <a:rPr lang="en-US" dirty="0" smtClean="0">
                <a:solidFill>
                  <a:schemeClr val="bg2"/>
                </a:solidFill>
              </a:rPr>
              <a:t>(</a:t>
            </a:r>
            <a:r>
              <a:rPr lang="en-US" i="1" dirty="0" smtClean="0">
                <a:solidFill>
                  <a:schemeClr val="bg2"/>
                </a:solidFill>
              </a:rPr>
              <a:t>Re</a:t>
            </a:r>
            <a:r>
              <a:rPr lang="sr-Latn-RS" i="1" dirty="0" smtClean="0">
                <a:solidFill>
                  <a:schemeClr val="bg2"/>
                </a:solidFill>
              </a:rPr>
              <a:t>čnik književnih termina</a:t>
            </a:r>
            <a:r>
              <a:rPr lang="en-US" i="1" dirty="0" smtClean="0">
                <a:solidFill>
                  <a:schemeClr val="bg2"/>
                </a:solidFill>
              </a:rPr>
              <a:t>)</a:t>
            </a:r>
            <a:endParaRPr lang="sr-Latn-RS" i="1" dirty="0">
              <a:solidFill>
                <a:schemeClr val="bg2"/>
              </a:solidFill>
            </a:endParaRPr>
          </a:p>
        </p:txBody>
      </p:sp>
    </p:spTree>
    <p:extLst>
      <p:ext uri="{BB962C8B-B14F-4D97-AF65-F5344CB8AC3E}">
        <p14:creationId xmlns:p14="http://schemas.microsoft.com/office/powerpoint/2010/main" val="2194105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294"/>
            <a:ext cx="5181600" cy="6340197"/>
          </a:xfrm>
          <a:prstGeom prst="rect">
            <a:avLst/>
          </a:prstGeom>
          <a:noFill/>
        </p:spPr>
        <p:txBody>
          <a:bodyPr wrap="square" rtlCol="0">
            <a:spAutoFit/>
          </a:bodyPr>
          <a:lstStyle/>
          <a:p>
            <a:pPr algn="just"/>
            <a:r>
              <a:rPr lang="sr-Cyrl-RS" sz="2200" dirty="0" smtClean="0"/>
              <a:t>Хронотоп романа </a:t>
            </a:r>
            <a:r>
              <a:rPr lang="sr-Cyrl-RS" sz="2200" i="1" dirty="0" smtClean="0"/>
              <a:t>Пети лептир </a:t>
            </a:r>
            <a:r>
              <a:rPr lang="sr-Cyrl-RS" sz="2200" dirty="0" smtClean="0"/>
              <a:t>је изразито реалистичан.</a:t>
            </a:r>
          </a:p>
          <a:p>
            <a:pPr algn="just"/>
            <a:r>
              <a:rPr lang="sr-Cyrl-RS" sz="2200" dirty="0" smtClean="0"/>
              <a:t>Радња се дешава у Београду, у неименованом селу (у кругу приградског саобраћаја) и на Тари.</a:t>
            </a:r>
          </a:p>
          <a:p>
            <a:pPr algn="just"/>
            <a:r>
              <a:rPr lang="sr-Cyrl-RS" sz="2200" dirty="0" smtClean="0"/>
              <a:t>Главни јунак је дечак, Алекса, звани Куш, као и друга домска деца са којима се спријатељује. Међутим, у роману се појављују и духови, као и бића повишених моћи.</a:t>
            </a:r>
          </a:p>
          <a:p>
            <a:pPr algn="just"/>
            <a:endParaRPr lang="sr-Cyrl-RS" sz="2200" dirty="0"/>
          </a:p>
          <a:p>
            <a:pPr algn="just"/>
            <a:r>
              <a:rPr lang="sr-Cyrl-RS" sz="2200" dirty="0" smtClean="0"/>
              <a:t>Домска деца деле фасцинацију оностраним која се испољава као мешавина страха и радозналости. Истовремено, уочљива је и изразита потреба за авантуром и потреба деце за заштитом.</a:t>
            </a:r>
          </a:p>
          <a:p>
            <a:endParaRPr lang="sr-Cyrl-RS" sz="1600" dirty="0"/>
          </a:p>
          <a:p>
            <a:endParaRPr lang="sr-Latn-RS" sz="16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1051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908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001000" cy="4952999"/>
          </a:xfrm>
        </p:spPr>
        <p:txBody>
          <a:bodyPr/>
          <a:lstStyle/>
          <a:p>
            <a:pPr marL="18288" indent="0">
              <a:buNone/>
            </a:pPr>
            <a:r>
              <a:rPr lang="sr-Cyrl-RS" b="1" u="sng" dirty="0" smtClean="0"/>
              <a:t>„Они којима знају родитеље могу наћи и нове. Мене никоме не дају јер не знају ко ме је родио, што значи да ћу све ово време остати најусамљенији од свих“. </a:t>
            </a:r>
          </a:p>
          <a:p>
            <a:pPr marL="18288" indent="0">
              <a:buNone/>
            </a:pPr>
            <a:endParaRPr lang="sr-Cyrl-RS" dirty="0" smtClean="0"/>
          </a:p>
          <a:p>
            <a:pPr marL="18288" indent="0">
              <a:buNone/>
            </a:pPr>
            <a:r>
              <a:rPr lang="sr-Cyrl-RS" dirty="0" smtClean="0"/>
              <a:t>Дечак Алекса, судбином натеран на рано сазревање, чезне за родитељима и идентитетом какав она даје. Када је напунио дванаест година, одлучио је да сам потражи своју мајку, те да побегне из дома.</a:t>
            </a:r>
          </a:p>
          <a:p>
            <a:pPr marL="18288" indent="0">
              <a:buNone/>
            </a:pPr>
            <a:endParaRPr lang="sr-Cyrl-RS" dirty="0"/>
          </a:p>
          <a:p>
            <a:pPr marL="18288" indent="0">
              <a:buNone/>
            </a:pPr>
            <a:r>
              <a:rPr lang="sr-Cyrl-RS" dirty="0" smtClean="0"/>
              <a:t>Игром наговештаја (подударност два броја: броја аутобуса и броја куће), који прерастају у фантастичну извесност, дечак упознаје деду Душана, а потом и духа помоћника Јосифа Панчића – Алексу В. Јакшића.</a:t>
            </a:r>
            <a:endParaRPr lang="sr-Cyrl-RS" dirty="0"/>
          </a:p>
          <a:p>
            <a:pPr marL="18288" indent="0">
              <a:buNone/>
            </a:pPr>
            <a:endParaRPr lang="sr-Cyrl-RS" dirty="0" smtClean="0"/>
          </a:p>
          <a:p>
            <a:pPr marL="18288" indent="0">
              <a:buNone/>
            </a:pPr>
            <a:endParaRPr lang="sr-Cyrl-RS" dirty="0"/>
          </a:p>
          <a:p>
            <a:pPr marL="18288" indent="0">
              <a:buNone/>
            </a:pPr>
            <a:endParaRPr lang="sr-Cyrl-RS" dirty="0" smtClean="0"/>
          </a:p>
          <a:p>
            <a:pPr marL="18288" indent="0">
              <a:buNone/>
            </a:pPr>
            <a:endParaRPr lang="sr-Cyrl-RS" dirty="0"/>
          </a:p>
          <a:p>
            <a:pPr marL="18288" indent="0">
              <a:buNone/>
            </a:pPr>
            <a:endParaRPr lang="sr-Cyrl-RS" dirty="0" smtClean="0"/>
          </a:p>
          <a:p>
            <a:pPr marL="18288" indent="0">
              <a:buNone/>
            </a:pPr>
            <a:endParaRPr lang="sr-Cyrl-RS" dirty="0"/>
          </a:p>
          <a:p>
            <a:pPr marL="18288" indent="0">
              <a:buNone/>
            </a:pPr>
            <a:endParaRPr lang="sr-Cyrl-RS" dirty="0" smtClean="0"/>
          </a:p>
          <a:p>
            <a:pPr marL="18288" indent="0">
              <a:buNone/>
            </a:pPr>
            <a:endParaRPr lang="sr-Latn-RS" dirty="0"/>
          </a:p>
        </p:txBody>
      </p:sp>
      <p:sp>
        <p:nvSpPr>
          <p:cNvPr id="3" name="Title 2"/>
          <p:cNvSpPr>
            <a:spLocks noGrp="1"/>
          </p:cNvSpPr>
          <p:nvPr>
            <p:ph type="title"/>
          </p:nvPr>
        </p:nvSpPr>
        <p:spPr>
          <a:xfrm>
            <a:off x="304800" y="228600"/>
            <a:ext cx="7543800" cy="914400"/>
          </a:xfrm>
        </p:spPr>
        <p:txBody>
          <a:bodyPr/>
          <a:lstStyle/>
          <a:p>
            <a:r>
              <a:rPr lang="sr-Cyrl-RS" dirty="0" smtClean="0"/>
              <a:t>Чежња за идентитетом</a:t>
            </a:r>
            <a:endParaRPr lang="sr-Latn-RS" dirty="0"/>
          </a:p>
        </p:txBody>
      </p:sp>
    </p:spTree>
    <p:extLst>
      <p:ext uri="{BB962C8B-B14F-4D97-AF65-F5344CB8AC3E}">
        <p14:creationId xmlns:p14="http://schemas.microsoft.com/office/powerpoint/2010/main" val="3402405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52401"/>
            <a:ext cx="6553200" cy="4191000"/>
          </a:xfrm>
        </p:spPr>
        <p:txBody>
          <a:bodyPr>
            <a:normAutofit fontScale="92500" lnSpcReduction="20000"/>
          </a:bodyPr>
          <a:lstStyle/>
          <a:p>
            <a:r>
              <a:rPr lang="sr-Cyrl-RS" sz="2200" dirty="0" smtClean="0"/>
              <a:t>Како би одагнао страхове, дечак, сасвим случајно започиње комуникацију са духом деда Душана,  који је у болници у дубокој  коми:</a:t>
            </a:r>
          </a:p>
          <a:p>
            <a:endParaRPr lang="sr-Cyrl-RS" dirty="0"/>
          </a:p>
          <a:p>
            <a:r>
              <a:rPr lang="sr-Cyrl-RS" sz="2600" i="1" dirty="0" smtClean="0"/>
              <a:t>Ритуал Утехе сада му је био потребнији него икада. И овај пут рука му је  утрнула као да је нема, а слике мајке која га чешља навреше јаче и јасније него пре. Утрнули прсти испустише чешаљ. Он паде на гомилицу исечених слова. Када га је Куш подигао, за њега је било закачено неколико слова, и то у застрашујуће смисленом редоследу: „Ко си Ти? “</a:t>
            </a:r>
            <a:endParaRPr lang="sr-Latn-RS" sz="2600" i="1" dirty="0"/>
          </a:p>
        </p:txBody>
      </p:sp>
      <p:sp>
        <p:nvSpPr>
          <p:cNvPr id="3" name="Title 2"/>
          <p:cNvSpPr>
            <a:spLocks noGrp="1"/>
          </p:cNvSpPr>
          <p:nvPr>
            <p:ph type="title"/>
          </p:nvPr>
        </p:nvSpPr>
        <p:spPr/>
        <p:txBody>
          <a:bodyPr/>
          <a:lstStyle/>
          <a:p>
            <a:r>
              <a:rPr lang="sr-Cyrl-RS" dirty="0" smtClean="0"/>
              <a:t>Ритуал утехе</a:t>
            </a:r>
            <a:endParaRPr lang="sr-Latn-R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962400"/>
            <a:ext cx="40386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104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62600" y="76200"/>
            <a:ext cx="3915986" cy="3048000"/>
          </a:xfrm>
          <a:prstGeom prst="rect">
            <a:avLst/>
          </a:prstGeom>
          <a:ln>
            <a:noFill/>
          </a:ln>
          <a:effectLst>
            <a:softEdge rad="112500"/>
          </a:effectLst>
        </p:spPr>
      </p:pic>
      <p:sp>
        <p:nvSpPr>
          <p:cNvPr id="3" name="Title 2"/>
          <p:cNvSpPr>
            <a:spLocks noGrp="1"/>
          </p:cNvSpPr>
          <p:nvPr>
            <p:ph type="title"/>
          </p:nvPr>
        </p:nvSpPr>
        <p:spPr>
          <a:xfrm>
            <a:off x="381000" y="152400"/>
            <a:ext cx="3947160" cy="838200"/>
          </a:xfrm>
        </p:spPr>
        <p:txBody>
          <a:bodyPr/>
          <a:lstStyle/>
          <a:p>
            <a:r>
              <a:rPr lang="sr-Cyrl-RS" dirty="0" smtClean="0"/>
              <a:t>Деда Душан</a:t>
            </a:r>
            <a:endParaRPr lang="sr-Latn-RS" dirty="0"/>
          </a:p>
        </p:txBody>
      </p:sp>
      <p:sp>
        <p:nvSpPr>
          <p:cNvPr id="5" name="Folded Corner 4"/>
          <p:cNvSpPr/>
          <p:nvPr/>
        </p:nvSpPr>
        <p:spPr>
          <a:xfrm>
            <a:off x="152400" y="990600"/>
            <a:ext cx="5334000" cy="36576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dirty="0">
                <a:solidFill>
                  <a:schemeClr val="bg2"/>
                </a:solidFill>
              </a:rPr>
              <a:t>Деда Душан</a:t>
            </a:r>
            <a:r>
              <a:rPr lang="sr-Cyrl-RS" dirty="0" smtClean="0">
                <a:solidFill>
                  <a:schemeClr val="bg2"/>
                </a:solidFill>
              </a:rPr>
              <a:t>, </a:t>
            </a:r>
            <a:r>
              <a:rPr lang="sr-Cyrl-RS" dirty="0">
                <a:solidFill>
                  <a:schemeClr val="bg2"/>
                </a:solidFill>
              </a:rPr>
              <a:t>саживео се са дечаком, уживајући у његовом присуству у кући. Ипак, након разговора о томе шта ће се десити након што „поново постане главни уредник новина“, старац захтева од дечака да, уколико му се нешто деси, обавезно најпре позове адвоката Јовицу </a:t>
            </a:r>
            <a:r>
              <a:rPr lang="sr-Cyrl-RS" dirty="0" smtClean="0">
                <a:solidFill>
                  <a:schemeClr val="bg2"/>
                </a:solidFill>
              </a:rPr>
              <a:t>Вука, који ће се даље старати о њему.</a:t>
            </a:r>
            <a:endParaRPr lang="sr-Cyrl-RS" dirty="0">
              <a:solidFill>
                <a:schemeClr val="bg2"/>
              </a:solidFill>
            </a:endParaRPr>
          </a:p>
          <a:p>
            <a:pPr algn="just"/>
            <a:r>
              <a:rPr lang="sr-Cyrl-RS" dirty="0">
                <a:solidFill>
                  <a:schemeClr val="bg2"/>
                </a:solidFill>
              </a:rPr>
              <a:t>Безбрижан период дечаковог детињства, нагло </a:t>
            </a:r>
            <a:r>
              <a:rPr lang="sr-Cyrl-RS" dirty="0" smtClean="0">
                <a:solidFill>
                  <a:schemeClr val="bg2"/>
                </a:solidFill>
              </a:rPr>
              <a:t>прекида сазнање да га је деда Душан издао:</a:t>
            </a:r>
          </a:p>
          <a:p>
            <a:pPr algn="ctr"/>
            <a:endParaRPr lang="sr-Cyrl-RS" dirty="0"/>
          </a:p>
        </p:txBody>
      </p:sp>
      <p:sp>
        <p:nvSpPr>
          <p:cNvPr id="6" name="Snip Diagonal Corner Rectangle 5"/>
          <p:cNvSpPr/>
          <p:nvPr/>
        </p:nvSpPr>
        <p:spPr>
          <a:xfrm>
            <a:off x="1447800" y="4038600"/>
            <a:ext cx="6934200" cy="2667000"/>
          </a:xfrm>
          <a:prstGeom prst="snip2DiagRect">
            <a:avLst/>
          </a:prstGeom>
          <a:solidFill>
            <a:srgbClr val="F04E6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b="1" dirty="0">
                <a:effectLst>
                  <a:outerShdw blurRad="38100" dist="38100" dir="2700000" algn="tl">
                    <a:srgbClr val="000000">
                      <a:alpha val="43137"/>
                    </a:srgbClr>
                  </a:outerShdw>
                </a:effectLst>
              </a:rPr>
              <a:t>„Алекса није смео да заплаче иако му се утроба кидала од очаја. Његов старатељ продао га је грозоморном Јовици Вуку, вероватно најстрашнијем човеку у Србији. Доброћудни деда Душан, његов старатељ и спаситељ, узео га је само да би испунио некакву нечасну нагодбу. “</a:t>
            </a:r>
            <a:endParaRPr lang="sr-Latn-RS" b="1" dirty="0">
              <a:effectLst>
                <a:outerShdw blurRad="38100" dist="38100" dir="2700000" algn="tl">
                  <a:srgbClr val="000000">
                    <a:alpha val="43137"/>
                  </a:srgbClr>
                </a:outerShdw>
              </a:effectLst>
            </a:endParaRPr>
          </a:p>
          <a:p>
            <a:pPr algn="ctr"/>
            <a:endParaRPr lang="sr-Latn-RS" dirty="0"/>
          </a:p>
        </p:txBody>
      </p:sp>
    </p:spTree>
    <p:extLst>
      <p:ext uri="{BB962C8B-B14F-4D97-AF65-F5344CB8AC3E}">
        <p14:creationId xmlns:p14="http://schemas.microsoft.com/office/powerpoint/2010/main" val="2544361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685800"/>
            <a:ext cx="5257800" cy="6172200"/>
          </a:xfrm>
        </p:spPr>
        <p:txBody>
          <a:bodyPr>
            <a:noAutofit/>
          </a:bodyPr>
          <a:lstStyle/>
          <a:p>
            <a:pPr algn="just"/>
            <a:r>
              <a:rPr lang="sr-Cyrl-RS" sz="2000" dirty="0" smtClean="0"/>
              <a:t>У причу се потом уплиће дух шумара Алексе В. Јакшића, невероватног мајстора за мозаике од лишћа, баба Сара којој чежња за неискоришћеном венчаницом не дозвољава да из лимба Међустанице оде у смрт, тајанствени Злодолци, калуђери, Иван Грозни и пси скитнице вођени сабласним моћима Јовице Вука, тарски вук и дивље свиње.</a:t>
            </a:r>
          </a:p>
          <a:p>
            <a:pPr algn="just"/>
            <a:r>
              <a:rPr lang="sr-Cyrl-RS" sz="2000" dirty="0" smtClean="0"/>
              <a:t>Како би се изборио с живописно маштовитим и језовитим светом, Алекси помажу имењак и новостечени пријатељи – домци: озлоглашени Влада Грак и изненадном храброшћу преображени Гордан.</a:t>
            </a:r>
            <a:endParaRPr lang="sr-Latn-RS" sz="2000" dirty="0"/>
          </a:p>
        </p:txBody>
      </p:sp>
      <p:sp>
        <p:nvSpPr>
          <p:cNvPr id="3" name="Title 2"/>
          <p:cNvSpPr>
            <a:spLocks noGrp="1"/>
          </p:cNvSpPr>
          <p:nvPr>
            <p:ph type="title"/>
          </p:nvPr>
        </p:nvSpPr>
        <p:spPr>
          <a:xfrm>
            <a:off x="-31955" y="228600"/>
            <a:ext cx="6537960" cy="762000"/>
          </a:xfrm>
        </p:spPr>
        <p:txBody>
          <a:bodyPr/>
          <a:lstStyle/>
          <a:p>
            <a:r>
              <a:rPr lang="sr-Cyrl-RS" dirty="0" smtClean="0"/>
              <a:t>Алекса В. Јакшић</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19200"/>
            <a:ext cx="3581400" cy="2665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7787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1"/>
            <a:ext cx="7696200" cy="4114800"/>
          </a:xfrm>
        </p:spPr>
        <p:txBody>
          <a:bodyPr>
            <a:normAutofit lnSpcReduction="10000"/>
          </a:bodyPr>
          <a:lstStyle/>
          <a:p>
            <a:r>
              <a:rPr lang="sr-Cyrl-RS" dirty="0" smtClean="0"/>
              <a:t>Влада Грак, „лудак који није добар ни са ким, али, сасвим сигурно није ни са Јовицом Вуком“, последња је Алексина нада.</a:t>
            </a:r>
          </a:p>
          <a:p>
            <a:r>
              <a:rPr lang="sr-Cyrl-RS" dirty="0" smtClean="0"/>
              <a:t>Влада је дечак који је сваког месеца остављао лептире од целофана у врата станова, како би утврдио који станови су напуштени, и тако зарађивао новац.</a:t>
            </a:r>
          </a:p>
          <a:p>
            <a:endParaRPr lang="sr-Cyrl-RS" dirty="0"/>
          </a:p>
          <a:p>
            <a:r>
              <a:rPr lang="sr-Cyrl-RS" sz="2600" b="1" dirty="0" smtClean="0"/>
              <a:t>„У преводу, сваки пети лептир донесе ми успех. И наравно, један власник агенције за некретнине спреман је да ми добро плати за информацију о заборављеном стану.“ (Влада Грак)</a:t>
            </a:r>
            <a:endParaRPr lang="sr-Latn-RS" sz="2600" b="1" dirty="0"/>
          </a:p>
        </p:txBody>
      </p:sp>
      <p:sp>
        <p:nvSpPr>
          <p:cNvPr id="3" name="Title 2"/>
          <p:cNvSpPr>
            <a:spLocks noGrp="1"/>
          </p:cNvSpPr>
          <p:nvPr>
            <p:ph type="title"/>
          </p:nvPr>
        </p:nvSpPr>
        <p:spPr>
          <a:xfrm>
            <a:off x="228600" y="5638800"/>
            <a:ext cx="7543800" cy="914400"/>
          </a:xfrm>
        </p:spPr>
        <p:txBody>
          <a:bodyPr/>
          <a:lstStyle/>
          <a:p>
            <a:r>
              <a:rPr lang="sr-Cyrl-RS" dirty="0" smtClean="0"/>
              <a:t>Пети лептир</a:t>
            </a:r>
            <a:endParaRPr lang="sr-Latn-RS" dirty="0"/>
          </a:p>
        </p:txBody>
      </p:sp>
      <p:sp>
        <p:nvSpPr>
          <p:cNvPr id="4" name="Round Same Side Corner Rectangle 3"/>
          <p:cNvSpPr/>
          <p:nvPr/>
        </p:nvSpPr>
        <p:spPr>
          <a:xfrm>
            <a:off x="4953000" y="4572000"/>
            <a:ext cx="3505200" cy="13716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bg2"/>
                </a:solidFill>
              </a:rPr>
              <a:t>Које значење имплицира синтагма „пети лептир“ у наслову романа?</a:t>
            </a:r>
          </a:p>
        </p:txBody>
      </p:sp>
    </p:spTree>
    <p:extLst>
      <p:ext uri="{BB962C8B-B14F-4D97-AF65-F5344CB8AC3E}">
        <p14:creationId xmlns:p14="http://schemas.microsoft.com/office/powerpoint/2010/main" val="1124516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0"/>
            <a:ext cx="8001000" cy="5105399"/>
          </a:xfrm>
        </p:spPr>
        <p:txBody>
          <a:bodyPr>
            <a:normAutofit/>
          </a:bodyPr>
          <a:lstStyle/>
          <a:p>
            <a:pPr algn="just"/>
            <a:r>
              <a:rPr lang="sr-Cyrl-RS" dirty="0" smtClean="0"/>
              <a:t>„Лептири симболизују крхку, али неуништиву снагу истрајности и храбрости. Зло које гони дечака, оличено у Јовици Вуку, вампиру који се храни страхом од смрти, не може савладати дух добра који се провлачи и тамо где га не очекујемо. Старац који је пристао да намами и преда дечака како би продужио свој живот на крају ипак помаже његово бекство, иако зна да ће то платити неопозивом смрћу. Домски лудак, Влада Грак, и Дебели Гордан, највећа кукавица у дому, постају Алексини пријатељи и  заштитници. Дух древног шумара чува дечака и води га кроз планину коју је као жив чувао...“ (Љиљана Пешикан Љуштановић) </a:t>
            </a:r>
            <a:endParaRPr lang="sr-Latn-R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795" y="4395019"/>
            <a:ext cx="2358206" cy="23582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0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81000"/>
            <a:ext cx="8305800" cy="6324599"/>
          </a:xfrm>
        </p:spPr>
        <p:txBody>
          <a:bodyPr>
            <a:normAutofit/>
          </a:bodyPr>
          <a:lstStyle/>
          <a:p>
            <a:r>
              <a:rPr lang="sr-Cyrl-RS" dirty="0" smtClean="0"/>
              <a:t>Битно својство Петровићевог укупног писања.</a:t>
            </a:r>
          </a:p>
          <a:p>
            <a:r>
              <a:rPr lang="sr-Cyrl-RS" dirty="0" smtClean="0"/>
              <a:t>Примери:</a:t>
            </a:r>
          </a:p>
          <a:p>
            <a:r>
              <a:rPr lang="sr-Cyrl-RS" dirty="0" smtClean="0"/>
              <a:t> У имену – Јовица Вук;</a:t>
            </a:r>
          </a:p>
          <a:p>
            <a:r>
              <a:rPr lang="sr-Cyrl-RS" dirty="0" smtClean="0"/>
              <a:t>У односу Јовице Вука и његовог унука;</a:t>
            </a:r>
          </a:p>
          <a:p>
            <a:r>
              <a:rPr lang="sr-Cyrl-RS" dirty="0" smtClean="0"/>
              <a:t>Јовица Вук који одлази у смрт пратећи одблесак пет лептира од целофана који су излетели из згужване баба Сарине венчанице;</a:t>
            </a:r>
          </a:p>
          <a:p>
            <a:r>
              <a:rPr lang="sr-Cyrl-RS" dirty="0" smtClean="0"/>
              <a:t>Особине домских дечака  (Грак опседнут клађењем - нада да ће му духови у томе помоћи);</a:t>
            </a:r>
          </a:p>
          <a:p>
            <a:endParaRPr lang="sr-Cyrl-RS" dirty="0" smtClean="0"/>
          </a:p>
          <a:p>
            <a:r>
              <a:rPr lang="sr-Cyrl-RS" dirty="0" smtClean="0"/>
              <a:t>„Слика дебелог дечака који, онако оклопљен и са црвеном зором иза себе, баца нападаче унаоколо, била је једна од оних које његови рањени другови никада неће заборавити. Гордан се борио као да плеше у ритму спорог борбеног марша, чије су речи давно изгубљене“</a:t>
            </a:r>
          </a:p>
          <a:p>
            <a:endParaRPr lang="sr-Cyrl-RS" dirty="0"/>
          </a:p>
          <a:p>
            <a:endParaRPr lang="sr-Cyrl-RS" dirty="0"/>
          </a:p>
        </p:txBody>
      </p:sp>
      <p:sp>
        <p:nvSpPr>
          <p:cNvPr id="5" name="Oval 4"/>
          <p:cNvSpPr/>
          <p:nvPr/>
        </p:nvSpPr>
        <p:spPr>
          <a:xfrm>
            <a:off x="6051755" y="762000"/>
            <a:ext cx="2971800" cy="10668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sr-Cyrl-RS" dirty="0" smtClean="0"/>
              <a:t>ЦРНИ ХУМОР</a:t>
            </a:r>
            <a:endParaRPr lang="sr-Latn-RS" dirty="0"/>
          </a:p>
        </p:txBody>
      </p:sp>
    </p:spTree>
    <p:extLst>
      <p:ext uri="{BB962C8B-B14F-4D97-AF65-F5344CB8AC3E}">
        <p14:creationId xmlns:p14="http://schemas.microsoft.com/office/powerpoint/2010/main" val="2574557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33400"/>
            <a:ext cx="76200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sz="2400" b="1" dirty="0" smtClean="0">
                <a:solidFill>
                  <a:schemeClr val="bg2"/>
                </a:solidFill>
                <a:effectLst>
                  <a:outerShdw blurRad="38100" dist="38100" dir="2700000" algn="tl">
                    <a:srgbClr val="000000">
                      <a:alpha val="43137"/>
                    </a:srgbClr>
                  </a:outerShdw>
                </a:effectLst>
              </a:rPr>
              <a:t>„Смех и страх, хумор и хорор не искључују се у Петровићевом приповедању, већ се пре узајамно истичу и парадоксално наглашавају. Ведрина која прожима ово приповедање не укида напетост, нити пориче елементе хорора у причи. </a:t>
            </a:r>
          </a:p>
          <a:p>
            <a:pPr algn="just"/>
            <a:r>
              <a:rPr lang="sr-Cyrl-RS" sz="2400" b="1" dirty="0" smtClean="0">
                <a:solidFill>
                  <a:schemeClr val="bg2"/>
                </a:solidFill>
                <a:effectLst>
                  <a:outerShdw blurRad="38100" dist="38100" dir="2700000" algn="tl">
                    <a:srgbClr val="000000">
                      <a:alpha val="43137"/>
                    </a:srgbClr>
                  </a:outerShdw>
                </a:effectLst>
              </a:rPr>
              <a:t>Сукоб са псима луталицама, боравак у вучјој клопци, неизвесни обрачун са Јовицом Вуком, самоћа и страх – чине саставни део овог романаи по томе се може сматрати </a:t>
            </a:r>
            <a:r>
              <a:rPr lang="sr-Cyrl-RS" sz="2400" b="1" u="sng" dirty="0" smtClean="0">
                <a:solidFill>
                  <a:schemeClr val="bg2"/>
                </a:solidFill>
                <a:effectLst>
                  <a:outerShdw blurRad="38100" dist="38100" dir="2700000" algn="tl">
                    <a:srgbClr val="000000">
                      <a:alpha val="43137"/>
                    </a:srgbClr>
                  </a:outerShdw>
                </a:effectLst>
              </a:rPr>
              <a:t>првим српским хорор-романом за децу.</a:t>
            </a:r>
            <a:r>
              <a:rPr lang="sr-Cyrl-RS" sz="2400" b="1" dirty="0" smtClean="0">
                <a:solidFill>
                  <a:schemeClr val="bg2"/>
                </a:solidFill>
                <a:effectLst>
                  <a:outerShdw blurRad="38100" dist="38100" dir="2700000" algn="tl">
                    <a:srgbClr val="000000">
                      <a:alpha val="43137"/>
                    </a:srgbClr>
                  </a:outerShdw>
                </a:effectLst>
              </a:rPr>
              <a:t>..“ (Љиљана Пешикан Љуштановић)</a:t>
            </a:r>
            <a:endParaRPr lang="sr-Latn-RS" sz="24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3964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
            <a:ext cx="3429000" cy="234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nip Diagonal Corner Rectangle 3"/>
          <p:cNvSpPr/>
          <p:nvPr/>
        </p:nvSpPr>
        <p:spPr>
          <a:xfrm>
            <a:off x="457200" y="1730477"/>
            <a:ext cx="7467600" cy="5105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b="1" dirty="0" smtClean="0">
                <a:solidFill>
                  <a:schemeClr val="bg1"/>
                </a:solidFill>
              </a:rPr>
              <a:t>„Писмени људи читају </a:t>
            </a:r>
            <a:r>
              <a:rPr lang="sr-Cyrl-RS" sz="2800" b="1" dirty="0" smtClean="0">
                <a:solidFill>
                  <a:schemeClr val="bg1"/>
                </a:solidFill>
              </a:rPr>
              <a:t>фикцију</a:t>
            </a:r>
            <a:r>
              <a:rPr lang="sr-Cyrl-RS" b="1" dirty="0" smtClean="0">
                <a:solidFill>
                  <a:schemeClr val="bg1"/>
                </a:solidFill>
              </a:rPr>
              <a:t>. А фикција има две конкретне функције. Првенствено она је стимуланс за све друге врсте читања. Онај ко прође кроз тај „пролаз“ хоће да зна шта се дешава даље, жели да окрене наредну страну, има потребу да настави кретање, чак и ако је тешко, јер неко јесте у невољи и вас истински интересује како ће се све завршити... Све то заједно, заиста, јесте прави покретачки нагон. То вас наводи да научите нове речи, да размишљате на нов начин, да наставите даље. Да откријете да је читање извор задовољства. “</a:t>
            </a:r>
          </a:p>
          <a:p>
            <a:pPr algn="just"/>
            <a:endParaRPr lang="sr-Cyrl-RS" b="1" dirty="0">
              <a:solidFill>
                <a:schemeClr val="bg1"/>
              </a:solidFill>
            </a:endParaRPr>
          </a:p>
          <a:p>
            <a:pPr algn="just"/>
            <a:r>
              <a:rPr lang="sr-Cyrl-RS" b="1" dirty="0" smtClean="0">
                <a:solidFill>
                  <a:schemeClr val="bg1"/>
                </a:solidFill>
              </a:rPr>
              <a:t>***</a:t>
            </a:r>
          </a:p>
          <a:p>
            <a:pPr algn="just"/>
            <a:r>
              <a:rPr lang="sr-Cyrl-RS" b="1" dirty="0" smtClean="0">
                <a:solidFill>
                  <a:schemeClr val="bg1"/>
                </a:solidFill>
              </a:rPr>
              <a:t>„Други користан аспект проистекао из фикције јесте могућност да се посредством књижевних дела изгради емпатичност.“</a:t>
            </a:r>
            <a:endParaRPr lang="sr-Latn-RS" dirty="0"/>
          </a:p>
        </p:txBody>
      </p:sp>
    </p:spTree>
    <p:extLst>
      <p:ext uri="{BB962C8B-B14F-4D97-AF65-F5344CB8AC3E}">
        <p14:creationId xmlns:p14="http://schemas.microsoft.com/office/powerpoint/2010/main" val="3293388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715000"/>
            <a:ext cx="7543800" cy="914400"/>
          </a:xfrm>
        </p:spPr>
        <p:txBody>
          <a:bodyPr/>
          <a:lstStyle/>
          <a:p>
            <a:r>
              <a:rPr lang="sr-Cyrl-RS" dirty="0" smtClean="0"/>
              <a:t>„Деца Бестрагије“</a:t>
            </a:r>
            <a:r>
              <a:rPr lang="sr-Latn-RS" dirty="0" smtClean="0"/>
              <a:t> (2013)</a:t>
            </a:r>
            <a:endParaRPr lang="sr-Latn-RS" dirty="0"/>
          </a:p>
        </p:txBody>
      </p:sp>
      <p:pic>
        <p:nvPicPr>
          <p:cNvPr id="16388" name="Picture 4" descr="Laguna - Deca Bestragije - Uroš Petrović - Knjige o kojima se prič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2952750" cy="4543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4343400" y="533400"/>
            <a:ext cx="4343400" cy="2554545"/>
          </a:xfrm>
          <a:prstGeom prst="rect">
            <a:avLst/>
          </a:prstGeom>
          <a:noFill/>
        </p:spPr>
        <p:txBody>
          <a:bodyPr wrap="square" rtlCol="0">
            <a:spAutoFit/>
          </a:bodyPr>
          <a:lstStyle/>
          <a:p>
            <a:pPr algn="just"/>
            <a:r>
              <a:rPr lang="sr-Latn-RS" sz="2000" dirty="0" smtClean="0"/>
              <a:t>„</a:t>
            </a:r>
            <a:r>
              <a:rPr lang="sr-Cyrl-RS" sz="2000" dirty="0" smtClean="0"/>
              <a:t>У та времена Балкан беше смутна ветрометина. </a:t>
            </a:r>
            <a:r>
              <a:rPr lang="sr-Cyrl-RS" sz="2000" b="1" dirty="0" smtClean="0">
                <a:solidFill>
                  <a:srgbClr val="C00000"/>
                </a:solidFill>
              </a:rPr>
              <a:t>Границе бејаху дивље, крхке и порозне</a:t>
            </a:r>
            <a:r>
              <a:rPr lang="sr-Cyrl-RS" sz="2000" dirty="0" smtClean="0"/>
              <a:t>, те су се разнолика људска и нељудска створења смуцала у скровитим стазама живописног полуострва, сејући унаоколо заметке свакојаких проклетстава и чуда...</a:t>
            </a:r>
            <a:r>
              <a:rPr lang="sr-Latn-RS" sz="2000" dirty="0" smtClean="0"/>
              <a:t>“</a:t>
            </a:r>
            <a:endParaRPr lang="sr-Latn-RS" sz="2000" dirty="0"/>
          </a:p>
        </p:txBody>
      </p:sp>
      <p:sp>
        <p:nvSpPr>
          <p:cNvPr id="7" name="Vertical Scroll 6"/>
          <p:cNvSpPr/>
          <p:nvPr/>
        </p:nvSpPr>
        <p:spPr>
          <a:xfrm>
            <a:off x="5105400" y="3262313"/>
            <a:ext cx="3352800" cy="191928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Мото наговештава мешавину авантуре, фантастике и хорора, који обликују овај роман.</a:t>
            </a:r>
            <a:endParaRPr lang="sr-Latn-RS" dirty="0"/>
          </a:p>
        </p:txBody>
      </p:sp>
    </p:spTree>
    <p:extLst>
      <p:ext uri="{BB962C8B-B14F-4D97-AF65-F5344CB8AC3E}">
        <p14:creationId xmlns:p14="http://schemas.microsoft.com/office/powerpoint/2010/main" val="2988843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28800" y="4038600"/>
            <a:ext cx="7162800" cy="268174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ru-RU" b="1" dirty="0">
                <a:solidFill>
                  <a:schemeClr val="tx2">
                    <a:lumMod val="25000"/>
                  </a:schemeClr>
                </a:solidFill>
              </a:rPr>
              <a:t>Иницијација</a:t>
            </a:r>
            <a:r>
              <a:rPr lang="ru-RU" dirty="0">
                <a:solidFill>
                  <a:schemeClr val="tx2">
                    <a:lumMod val="25000"/>
                  </a:schemeClr>
                </a:solidFill>
              </a:rPr>
              <a:t> – систем обреда, обичаја, правила и норми којим се служе традиционална друштва како би из периода детињства дечаке увели у нову улогу мушкарца, а девојке у нову улогу жене. Ритуали иницијације често су праћени излагању тешким искушењима (излагање дуготрајној самоћи, глади, жеђи, обрезивање и сл.) што има симболичку улогу раскидања едипалне везаности и укључивање у свет одраслих.</a:t>
            </a:r>
            <a:endParaRPr lang="sr-Latn-RS" dirty="0">
              <a:solidFill>
                <a:schemeClr val="tx2">
                  <a:lumMod val="25000"/>
                </a:schemeClr>
              </a:solidFill>
            </a:endParaRPr>
          </a:p>
          <a:p>
            <a:pPr algn="ctr"/>
            <a:endParaRPr lang="sr-Latn-RS" dirty="0"/>
          </a:p>
        </p:txBody>
      </p:sp>
      <p:sp>
        <p:nvSpPr>
          <p:cNvPr id="2" name="Content Placeholder 1"/>
          <p:cNvSpPr>
            <a:spLocks noGrp="1"/>
          </p:cNvSpPr>
          <p:nvPr>
            <p:ph idx="1"/>
          </p:nvPr>
        </p:nvSpPr>
        <p:spPr>
          <a:xfrm>
            <a:off x="-31955" y="0"/>
            <a:ext cx="7086600" cy="3200401"/>
          </a:xfrm>
        </p:spPr>
        <p:txBody>
          <a:bodyPr/>
          <a:lstStyle/>
          <a:p>
            <a:pPr algn="just"/>
            <a:r>
              <a:rPr lang="sr-Cyrl-RS" dirty="0" smtClean="0"/>
              <a:t>„Истовремено, по продубљивању значења, обликовању ликова, компоновању и грађењу приче, те по стилској дотераности – ово је, верујем, Петровићев најбољи роман и његово најзрелије и најцеловитије приповедачко дело. Деца Бестрагије заводљиво обједињују квалитете узбудљивог романа за децу и младе и фантастичне прозе која може привући све узрасте.“ (Љиљана Пешикан Љуштановић)</a:t>
            </a:r>
            <a:endParaRPr lang="sr-Latn-RS" dirty="0"/>
          </a:p>
        </p:txBody>
      </p:sp>
      <p:sp>
        <p:nvSpPr>
          <p:cNvPr id="4" name="Snip and Round Single Corner Rectangle 3"/>
          <p:cNvSpPr/>
          <p:nvPr/>
        </p:nvSpPr>
        <p:spPr>
          <a:xfrm>
            <a:off x="3124200" y="2868561"/>
            <a:ext cx="3810000" cy="1143000"/>
          </a:xfrm>
          <a:prstGeom prst="snip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a:buFont typeface="Arial" charset="0"/>
              <a:buChar char="•"/>
            </a:pPr>
            <a:r>
              <a:rPr lang="sr-Cyrl-RS" dirty="0" smtClean="0">
                <a:solidFill>
                  <a:srgbClr val="C00000"/>
                </a:solidFill>
              </a:rPr>
              <a:t>Жанровске границе романа</a:t>
            </a:r>
          </a:p>
          <a:p>
            <a:pPr marL="285750" indent="-285750" algn="ctr">
              <a:buFont typeface="Arial" charset="0"/>
              <a:buChar char="•"/>
            </a:pPr>
            <a:r>
              <a:rPr lang="sr-Cyrl-RS" dirty="0" smtClean="0">
                <a:solidFill>
                  <a:srgbClr val="C00000"/>
                </a:solidFill>
              </a:rPr>
              <a:t>ЕПСКА ФАНТАСТИКА</a:t>
            </a:r>
          </a:p>
          <a:p>
            <a:pPr marL="285750" indent="-285750" algn="ctr">
              <a:buFont typeface="Arial" charset="0"/>
              <a:buChar char="•"/>
            </a:pPr>
            <a:r>
              <a:rPr lang="sr-Cyrl-RS" dirty="0" smtClean="0">
                <a:solidFill>
                  <a:srgbClr val="C00000"/>
                </a:solidFill>
              </a:rPr>
              <a:t>ЕЛЕМЕНТИ ХОРОРА</a:t>
            </a:r>
          </a:p>
          <a:p>
            <a:pPr marL="285750" indent="-285750" algn="ctr">
              <a:buFont typeface="Arial" charset="0"/>
              <a:buChar char="•"/>
            </a:pPr>
            <a:r>
              <a:rPr lang="sr-Cyrl-RS" dirty="0" smtClean="0">
                <a:solidFill>
                  <a:srgbClr val="C00000"/>
                </a:solidFill>
              </a:rPr>
              <a:t>ИНИЦИЈАЦИЈСКА ПРИЧА </a:t>
            </a:r>
            <a:endParaRPr lang="sr-Latn-RS" dirty="0">
              <a:solidFill>
                <a:srgbClr val="C00000"/>
              </a:solidFill>
            </a:endParaRPr>
          </a:p>
        </p:txBody>
      </p:sp>
      <p:sp>
        <p:nvSpPr>
          <p:cNvPr id="7" name="Curved Down Arrow 6"/>
          <p:cNvSpPr/>
          <p:nvPr/>
        </p:nvSpPr>
        <p:spPr>
          <a:xfrm rot="1835090">
            <a:off x="7026202" y="3440062"/>
            <a:ext cx="838200" cy="571500"/>
          </a:xfrm>
          <a:prstGeom prst="curved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solidFill>
                <a:schemeClr val="tx1"/>
              </a:solidFill>
            </a:endParaRPr>
          </a:p>
        </p:txBody>
      </p:sp>
    </p:spTree>
    <p:extLst>
      <p:ext uri="{BB962C8B-B14F-4D97-AF65-F5344CB8AC3E}">
        <p14:creationId xmlns:p14="http://schemas.microsoft.com/office/powerpoint/2010/main" val="1518474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57200"/>
            <a:ext cx="7924800" cy="6095999"/>
          </a:xfrm>
        </p:spPr>
        <p:txBody>
          <a:bodyPr>
            <a:normAutofit/>
          </a:bodyPr>
          <a:lstStyle/>
          <a:p>
            <a:r>
              <a:rPr lang="sr-Cyrl-RS" i="1" dirty="0" smtClean="0"/>
              <a:t>Деца Бестрагије </a:t>
            </a:r>
            <a:r>
              <a:rPr lang="sr-Cyrl-RS" dirty="0" smtClean="0"/>
              <a:t>настављају и развијају ауторове </a:t>
            </a:r>
            <a:r>
              <a:rPr lang="sr-Cyrl-RS" u="sng" dirty="0" smtClean="0"/>
              <a:t>тематске преокупације </a:t>
            </a:r>
            <a:r>
              <a:rPr lang="sr-Cyrl-RS" dirty="0" smtClean="0"/>
              <a:t>и продубљују носећа значења и идеје његовог досадашњег приповедања:</a:t>
            </a:r>
          </a:p>
          <a:p>
            <a:r>
              <a:rPr lang="sr-Cyrl-RS" sz="2400" dirty="0" smtClean="0"/>
              <a:t>Љубав према природи и вера у њену исцелитељску мудрост и свемоћ.</a:t>
            </a:r>
          </a:p>
          <a:p>
            <a:r>
              <a:rPr lang="sr-Cyrl-RS" sz="2400" dirty="0" smtClean="0"/>
              <a:t>Пријатељство и склад међу људима различите вере и нације, који су непосредно историјски или животно сукобљени: „Вера није  наша или њина, она или ова, већ врлина човекова!“ </a:t>
            </a:r>
          </a:p>
          <a:p>
            <a:r>
              <a:rPr lang="sr-Cyrl-RS" sz="2400" dirty="0" smtClean="0"/>
              <a:t>Дубоко хумани смисао приче о промени, односно одрастању главног јунака Срне/Безименог/Облака</a:t>
            </a:r>
          </a:p>
          <a:p>
            <a:pPr marL="18288" indent="0">
              <a:buNone/>
            </a:pPr>
            <a:r>
              <a:rPr lang="sr-Cyrl-RS" sz="2400" dirty="0" smtClean="0"/>
              <a:t> </a:t>
            </a:r>
            <a:endParaRPr lang="sr-Latn-RS" sz="2400" dirty="0"/>
          </a:p>
        </p:txBody>
      </p:sp>
    </p:spTree>
    <p:extLst>
      <p:ext uri="{BB962C8B-B14F-4D97-AF65-F5344CB8AC3E}">
        <p14:creationId xmlns:p14="http://schemas.microsoft.com/office/powerpoint/2010/main" val="23781561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533400" y="381000"/>
            <a:ext cx="8305800" cy="5943600"/>
          </a:xfrm>
          <a:prstGeom prst="foldedCorner">
            <a:avLst/>
          </a:prstGeom>
          <a:solidFill>
            <a:srgbClr val="F04E6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charset="0"/>
              <a:buChar char="•"/>
            </a:pPr>
            <a:r>
              <a:rPr lang="sr-Cyrl-RS" dirty="0" smtClean="0"/>
              <a:t>Носећи јунак романа –девојчица Срна, која од момента када добија од Ибрахима Баје на поклон вијачу, вешто барата њоме, пазећи да се канап не умота око њене дуге црне плетенице.</a:t>
            </a:r>
          </a:p>
          <a:p>
            <a:pPr marL="285750" indent="-285750" algn="just">
              <a:buFont typeface="Arial" charset="0"/>
              <a:buChar char="•"/>
            </a:pPr>
            <a:r>
              <a:rPr lang="sr-Cyrl-RS" dirty="0" smtClean="0"/>
              <a:t>Сакривена у селу на Буковој планини које је нестало у османској похари, где је познавала само Ибрахима Бају, Тасу С лопатом и шумокрадицу Рафајла, Срна убрзо схвата да није оно што је мислила да јесте:</a:t>
            </a:r>
          </a:p>
          <a:p>
            <a:pPr marL="285750" indent="-285750" algn="just">
              <a:buFont typeface="Arial" charset="0"/>
              <a:buChar char="•"/>
            </a:pPr>
            <a:endParaRPr lang="sr-Cyrl-RS" dirty="0"/>
          </a:p>
          <a:p>
            <a:pPr marL="285750" indent="-285750" algn="just">
              <a:buFont typeface="Arial" charset="0"/>
              <a:buChar char="•"/>
            </a:pPr>
            <a:endParaRPr lang="sr-Cyrl-RS" dirty="0" smtClean="0"/>
          </a:p>
          <a:p>
            <a:pPr marL="285750" indent="-285750" algn="just">
              <a:buFont typeface="Arial" charset="0"/>
              <a:buChar char="•"/>
            </a:pPr>
            <a:endParaRPr lang="sr-Cyrl-RS" dirty="0"/>
          </a:p>
          <a:p>
            <a:pPr algn="just"/>
            <a:r>
              <a:rPr lang="sr-Cyrl-RS" sz="2000" i="1" dirty="0" smtClean="0"/>
              <a:t>Сечиво полете ка детету и Срна врисну, у паду осетивши снажан, парајући бол на потиљку. Изнад ње је стајао Рафајло, њен једини доброчинитељ, отац и учитељ, држећи у руци дугачку плетеницу, која се злослутно клатиала на ветру.</a:t>
            </a:r>
          </a:p>
          <a:p>
            <a:pPr algn="just"/>
            <a:r>
              <a:rPr lang="sr-Cyrl-RS" sz="2000" i="1" dirty="0" smtClean="0"/>
              <a:t>„Ти ниси девојчица. Ти си мушко. Ти си дечак. Ово ти више није потребно“, каза шумокрадица, расплевши прстима одсечени украс од косе. Одрезане власи се разлетеше на ветру. Дете паде на колена, покривши лице рукама.</a:t>
            </a:r>
          </a:p>
        </p:txBody>
      </p:sp>
      <p:sp>
        <p:nvSpPr>
          <p:cNvPr id="3" name="Title 2"/>
          <p:cNvSpPr>
            <a:spLocks noGrp="1"/>
          </p:cNvSpPr>
          <p:nvPr>
            <p:ph type="title"/>
          </p:nvPr>
        </p:nvSpPr>
        <p:spPr>
          <a:xfrm>
            <a:off x="528484" y="5257800"/>
            <a:ext cx="7543800" cy="914400"/>
          </a:xfrm>
        </p:spPr>
        <p:txBody>
          <a:bodyPr/>
          <a:lstStyle/>
          <a:p>
            <a:r>
              <a:rPr lang="sr-Cyrl-RS" dirty="0" smtClean="0"/>
              <a:t>Магијска травестија</a:t>
            </a:r>
            <a:endParaRPr lang="sr-Latn-RS" dirty="0"/>
          </a:p>
        </p:txBody>
      </p:sp>
    </p:spTree>
    <p:extLst>
      <p:ext uri="{BB962C8B-B14F-4D97-AF65-F5344CB8AC3E}">
        <p14:creationId xmlns:p14="http://schemas.microsoft.com/office/powerpoint/2010/main" val="3595434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7772400" cy="4876799"/>
          </a:xfrm>
        </p:spPr>
        <p:txBody>
          <a:bodyPr>
            <a:noAutofit/>
          </a:bodyPr>
          <a:lstStyle/>
          <a:p>
            <a:pPr algn="just"/>
            <a:r>
              <a:rPr lang="sr-Cyrl-RS" sz="2000" dirty="0" smtClean="0"/>
              <a:t>Угрожени дечак бива сакривен/заштићен женским именом и дугом косом.</a:t>
            </a:r>
          </a:p>
          <a:p>
            <a:pPr algn="just"/>
            <a:r>
              <a:rPr lang="sr-Cyrl-RS" sz="2000" dirty="0" smtClean="0"/>
              <a:t>Сечење косе- симболично пресецање пупчане врпце</a:t>
            </a:r>
          </a:p>
          <a:p>
            <a:pPr algn="just"/>
            <a:r>
              <a:rPr lang="sr-Cyrl-RS" sz="2000" dirty="0" smtClean="0"/>
              <a:t>Одлазак на пут из родног планинског засеока, мењајући не само окружење већ и сопствену природу</a:t>
            </a:r>
          </a:p>
          <a:p>
            <a:pPr algn="just"/>
            <a:r>
              <a:rPr lang="sr-Cyrl-RS" sz="2000" dirty="0" smtClean="0"/>
              <a:t>Иницијацијско путовање маркирано је променом имена (Срна – Безимени - Облак)</a:t>
            </a:r>
          </a:p>
          <a:p>
            <a:pPr algn="just"/>
            <a:r>
              <a:rPr lang="sr-Cyrl-RS" sz="2000" dirty="0" smtClean="0"/>
              <a:t>Најопаснија фаза (јунак је Безимен):</a:t>
            </a:r>
          </a:p>
          <a:p>
            <a:pPr algn="just"/>
            <a:r>
              <a:rPr lang="sr-Cyrl-RS" sz="2000" dirty="0" smtClean="0"/>
              <a:t>„ Знаш, када хоћеш нешто живо да сачуваш, ником његово право име не казујеш. Зовеш га лажним именом, а правим га ћутиш. И нико не може да му какво зло убаје, да му науди злехудим речима. Нема на шта да их накалеми...Још већа је заштита оставити некога без имена, јер једино што се на овом свету и може сакрити јесте оно што на њему светлост дана није угледало... “ (Ибрахим Баја)</a:t>
            </a:r>
            <a:endParaRPr lang="sr-Latn-RS" sz="2000" dirty="0"/>
          </a:p>
        </p:txBody>
      </p:sp>
      <p:sp>
        <p:nvSpPr>
          <p:cNvPr id="3" name="Title 2"/>
          <p:cNvSpPr>
            <a:spLocks noGrp="1"/>
          </p:cNvSpPr>
          <p:nvPr>
            <p:ph type="title"/>
          </p:nvPr>
        </p:nvSpPr>
        <p:spPr>
          <a:xfrm>
            <a:off x="228600" y="5791200"/>
            <a:ext cx="7543800" cy="914400"/>
          </a:xfrm>
        </p:spPr>
        <p:txBody>
          <a:bodyPr/>
          <a:lstStyle/>
          <a:p>
            <a:r>
              <a:rPr lang="sr-Cyrl-RS" dirty="0" smtClean="0"/>
              <a:t>Магијска травестија</a:t>
            </a:r>
            <a:endParaRPr lang="sr-Latn-RS" dirty="0"/>
          </a:p>
        </p:txBody>
      </p:sp>
    </p:spTree>
    <p:extLst>
      <p:ext uri="{BB962C8B-B14F-4D97-AF65-F5344CB8AC3E}">
        <p14:creationId xmlns:p14="http://schemas.microsoft.com/office/powerpoint/2010/main" val="2074296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399"/>
            <a:ext cx="5486400" cy="6019800"/>
          </a:xfrm>
        </p:spPr>
        <p:txBody>
          <a:bodyPr>
            <a:normAutofit/>
          </a:bodyPr>
          <a:lstStyle/>
          <a:p>
            <a:pPr algn="just"/>
            <a:r>
              <a:rPr lang="sr-Cyrl-RS" dirty="0" smtClean="0"/>
              <a:t>Постепена спознаја родног идентитета кроз сазнавање тајне белог јежа и васкрсавања мртвих</a:t>
            </a:r>
          </a:p>
          <a:p>
            <a:pPr algn="just"/>
            <a:r>
              <a:rPr lang="sr-Cyrl-RS" dirty="0" smtClean="0"/>
              <a:t>Окрњен и непотпун све док своју аниму не отелови именујући безимену девојчицу из колоније лепрозних својим женским именом:</a:t>
            </a:r>
          </a:p>
          <a:p>
            <a:pPr algn="just"/>
            <a:endParaRPr lang="sr-Cyrl-RS" dirty="0"/>
          </a:p>
          <a:p>
            <a:pPr algn="just"/>
            <a:r>
              <a:rPr lang="sr-Cyrl-RS" dirty="0" smtClean="0"/>
              <a:t>„Зовеш се Срна... Девојчица се осети као да је први пут, после дуго времена ословљена именом. Звучало јој је блиско и познато, као да га се сећа иззаборављених из заборављених успаванки. Све се поклопило. Тог тренутка и она и дечак са Букове планине поново се осетише целим.“ </a:t>
            </a:r>
          </a:p>
        </p:txBody>
      </p:sp>
      <p:sp>
        <p:nvSpPr>
          <p:cNvPr id="3" name="Title 2"/>
          <p:cNvSpPr>
            <a:spLocks noGrp="1"/>
          </p:cNvSpPr>
          <p:nvPr>
            <p:ph type="title"/>
          </p:nvPr>
        </p:nvSpPr>
        <p:spPr>
          <a:xfrm>
            <a:off x="-152400" y="5751731"/>
            <a:ext cx="7543800" cy="914400"/>
          </a:xfrm>
        </p:spPr>
        <p:txBody>
          <a:bodyPr/>
          <a:lstStyle/>
          <a:p>
            <a:r>
              <a:rPr lang="sr-Cyrl-RS" dirty="0" smtClean="0"/>
              <a:t>Магијска травестија</a:t>
            </a:r>
            <a:endParaRPr lang="sr-Latn-RS" dirty="0"/>
          </a:p>
        </p:txBody>
      </p:sp>
      <p:sp>
        <p:nvSpPr>
          <p:cNvPr id="4" name="Horizontal Scroll 3"/>
          <p:cNvSpPr/>
          <p:nvPr/>
        </p:nvSpPr>
        <p:spPr>
          <a:xfrm>
            <a:off x="5715000" y="76200"/>
            <a:ext cx="3048000" cy="3200400"/>
          </a:xfrm>
          <a:prstGeom prst="horizontalScroll">
            <a:avLst/>
          </a:prstGeom>
          <a:solidFill>
            <a:srgbClr val="F04E6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Женски </a:t>
            </a:r>
            <a:r>
              <a:rPr lang="ru-RU" dirty="0">
                <a:solidFill>
                  <a:schemeClr val="tx1"/>
                </a:solidFill>
              </a:rPr>
              <a:t>принцип – </a:t>
            </a:r>
            <a:r>
              <a:rPr lang="ru-RU" b="1" u="sng" dirty="0">
                <a:solidFill>
                  <a:schemeClr val="tx1"/>
                </a:solidFill>
                <a:effectLst>
                  <a:outerShdw blurRad="38100" dist="38100" dir="2700000" algn="tl">
                    <a:srgbClr val="000000">
                      <a:alpha val="43137"/>
                    </a:srgbClr>
                  </a:outerShdw>
                </a:effectLst>
              </a:rPr>
              <a:t>анима</a:t>
            </a:r>
            <a:r>
              <a:rPr lang="ru-RU" u="sng" dirty="0">
                <a:solidFill>
                  <a:schemeClr val="tx1"/>
                </a:solidFill>
              </a:rPr>
              <a:t> </a:t>
            </a:r>
            <a:r>
              <a:rPr lang="ru-RU" dirty="0">
                <a:solidFill>
                  <a:schemeClr val="tx1"/>
                </a:solidFill>
              </a:rPr>
              <a:t>налази се у сваком мушкарцу. Она обухвата и </a:t>
            </a:r>
            <a:r>
              <a:rPr lang="ru-RU" dirty="0" smtClean="0">
                <a:solidFill>
                  <a:schemeClr val="tx1"/>
                </a:solidFill>
              </a:rPr>
              <a:t>персонификује квалитете </a:t>
            </a:r>
            <a:r>
              <a:rPr lang="ru-RU" dirty="0">
                <a:solidFill>
                  <a:schemeClr val="tx1"/>
                </a:solidFill>
              </a:rPr>
              <a:t>као што су интуиција, слутња, ћудљивост, склоност ирационалном</a:t>
            </a:r>
            <a:endParaRPr lang="sr-Latn-RS" dirty="0">
              <a:solidFill>
                <a:schemeClr val="tx1"/>
              </a:solidFill>
            </a:endParaRPr>
          </a:p>
        </p:txBody>
      </p:sp>
      <p:sp>
        <p:nvSpPr>
          <p:cNvPr id="5" name="Horizontal Scroll 4"/>
          <p:cNvSpPr/>
          <p:nvPr/>
        </p:nvSpPr>
        <p:spPr>
          <a:xfrm>
            <a:off x="5995219" y="2819400"/>
            <a:ext cx="3048000" cy="3200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25000"/>
                  </a:schemeClr>
                </a:solidFill>
                <a:effectLst>
                  <a:outerShdw blurRad="38100" dist="38100" dir="2700000" algn="tl">
                    <a:srgbClr val="000000">
                      <a:alpha val="43137"/>
                    </a:srgbClr>
                  </a:outerShdw>
                </a:effectLst>
              </a:rPr>
              <a:t>Анимус </a:t>
            </a:r>
            <a:r>
              <a:rPr lang="ru-RU" dirty="0" smtClean="0">
                <a:solidFill>
                  <a:schemeClr val="tx2">
                    <a:lumMod val="25000"/>
                  </a:schemeClr>
                </a:solidFill>
              </a:rPr>
              <a:t>- мушки </a:t>
            </a:r>
            <a:r>
              <a:rPr lang="ru-RU" dirty="0">
                <a:solidFill>
                  <a:schemeClr val="tx2">
                    <a:lumMod val="25000"/>
                  </a:schemeClr>
                </a:solidFill>
              </a:rPr>
              <a:t>аспект женске </a:t>
            </a:r>
            <a:r>
              <a:rPr lang="ru-RU" dirty="0" smtClean="0">
                <a:solidFill>
                  <a:schemeClr val="tx2">
                    <a:lumMod val="25000"/>
                  </a:schemeClr>
                </a:solidFill>
              </a:rPr>
              <a:t>личности</a:t>
            </a:r>
            <a:r>
              <a:rPr lang="ru-RU" dirty="0">
                <a:solidFill>
                  <a:schemeClr val="tx2">
                    <a:lumMod val="25000"/>
                  </a:schemeClr>
                </a:solidFill>
              </a:rPr>
              <a:t> </a:t>
            </a:r>
            <a:r>
              <a:rPr lang="ru-RU" dirty="0" smtClean="0">
                <a:solidFill>
                  <a:schemeClr val="tx2">
                    <a:lumMod val="25000"/>
                  </a:schemeClr>
                </a:solidFill>
              </a:rPr>
              <a:t>који </a:t>
            </a:r>
            <a:r>
              <a:rPr lang="ru-RU" dirty="0">
                <a:solidFill>
                  <a:schemeClr val="tx2">
                    <a:lumMod val="25000"/>
                  </a:schemeClr>
                </a:solidFill>
              </a:rPr>
              <a:t>настаје акумулираним искуством жена у односима са </a:t>
            </a:r>
            <a:r>
              <a:rPr lang="ru-RU" dirty="0" smtClean="0">
                <a:solidFill>
                  <a:schemeClr val="tx2">
                    <a:lumMod val="25000"/>
                  </a:schemeClr>
                </a:solidFill>
              </a:rPr>
              <a:t>мушкарцима.</a:t>
            </a:r>
            <a:endParaRPr lang="sr-Latn-RS" dirty="0">
              <a:solidFill>
                <a:schemeClr val="tx2">
                  <a:lumMod val="25000"/>
                </a:schemeClr>
              </a:solidFill>
            </a:endParaRPr>
          </a:p>
        </p:txBody>
      </p:sp>
      <p:sp>
        <p:nvSpPr>
          <p:cNvPr id="6" name="TextBox 5"/>
          <p:cNvSpPr txBox="1"/>
          <p:nvPr/>
        </p:nvSpPr>
        <p:spPr>
          <a:xfrm>
            <a:off x="6400800" y="5562600"/>
            <a:ext cx="3429000" cy="646331"/>
          </a:xfrm>
          <a:prstGeom prst="rect">
            <a:avLst/>
          </a:prstGeom>
          <a:noFill/>
        </p:spPr>
        <p:txBody>
          <a:bodyPr wrap="square" rtlCol="0">
            <a:spAutoFit/>
          </a:bodyPr>
          <a:lstStyle/>
          <a:p>
            <a:r>
              <a:rPr lang="sr-Cyrl-RS" dirty="0" smtClean="0"/>
              <a:t>(Јунгова аналитичка психологија)</a:t>
            </a:r>
            <a:endParaRPr lang="sr-Latn-RS" dirty="0"/>
          </a:p>
        </p:txBody>
      </p:sp>
    </p:spTree>
    <p:extLst>
      <p:ext uri="{BB962C8B-B14F-4D97-AF65-F5344CB8AC3E}">
        <p14:creationId xmlns:p14="http://schemas.microsoft.com/office/powerpoint/2010/main" val="10973436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458200" cy="5029199"/>
          </a:xfrm>
        </p:spPr>
        <p:txBody>
          <a:bodyPr>
            <a:normAutofit/>
          </a:bodyPr>
          <a:lstStyle/>
          <a:p>
            <a:r>
              <a:rPr lang="sr-Cyrl-RS" dirty="0" smtClean="0"/>
              <a:t>У основи узбудљиве приче обликује се свест о двојности света и човековог постојања.</a:t>
            </a:r>
          </a:p>
          <a:p>
            <a:r>
              <a:rPr lang="sr-Cyrl-RS" dirty="0" smtClean="0"/>
              <a:t>Иза онога што видимо може се крити дубљи смисао (девојчица, за коју касније сазнајемо да је дечак; Таса С Лопатом који омета Срну у игри како би је подстакао да лакше превазилази невоље када на њих наиђе).</a:t>
            </a:r>
          </a:p>
          <a:p>
            <a:r>
              <a:rPr lang="sr-Cyrl-RS" dirty="0" smtClean="0"/>
              <a:t>Двојност се огледа и у томе да човек може боравити у простору између живота и смрти, из којег се потом може вратити у живот уздигнућем (уједом белог јежа).</a:t>
            </a:r>
          </a:p>
          <a:p>
            <a:r>
              <a:rPr lang="sr-Cyrl-RS" dirty="0" smtClean="0"/>
              <a:t>Повратак мртвих Петровић тематизује и у роману „Пети лептир“ о којем смо већ говорили. У поменутом роману, простор измеђи живота и смрти симболично је назван Међустаница.</a:t>
            </a:r>
          </a:p>
          <a:p>
            <a:endParaRPr lang="sr-Latn-RS" dirty="0"/>
          </a:p>
        </p:txBody>
      </p:sp>
      <p:sp>
        <p:nvSpPr>
          <p:cNvPr id="3" name="Title 2"/>
          <p:cNvSpPr>
            <a:spLocks noGrp="1"/>
          </p:cNvSpPr>
          <p:nvPr>
            <p:ph type="title"/>
          </p:nvPr>
        </p:nvSpPr>
        <p:spPr>
          <a:xfrm>
            <a:off x="381000" y="5968181"/>
            <a:ext cx="7543800" cy="914400"/>
          </a:xfrm>
        </p:spPr>
        <p:txBody>
          <a:bodyPr/>
          <a:lstStyle/>
          <a:p>
            <a:r>
              <a:rPr lang="sr-Cyrl-RS" dirty="0" smtClean="0"/>
              <a:t>Амбивалентност (двојакост) света</a:t>
            </a:r>
            <a:endParaRPr lang="sr-Latn-RS" dirty="0"/>
          </a:p>
        </p:txBody>
      </p:sp>
    </p:spTree>
    <p:extLst>
      <p:ext uri="{BB962C8B-B14F-4D97-AF65-F5344CB8AC3E}">
        <p14:creationId xmlns:p14="http://schemas.microsoft.com/office/powerpoint/2010/main" val="12799736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23" y="228600"/>
            <a:ext cx="8077200" cy="6172199"/>
          </a:xfrm>
        </p:spPr>
        <p:txBody>
          <a:bodyPr>
            <a:normAutofit/>
          </a:bodyPr>
          <a:lstStyle/>
          <a:p>
            <a:r>
              <a:rPr lang="sr-Cyrl-RS" dirty="0" smtClean="0"/>
              <a:t>Други мото романа:</a:t>
            </a:r>
          </a:p>
          <a:p>
            <a:r>
              <a:rPr lang="sr-Cyrl-RS" dirty="0" smtClean="0"/>
              <a:t>„Ако ти неко удари шамар, окрени му и други образ. Ако други шамар уследи, позови Злодолце.“</a:t>
            </a:r>
          </a:p>
          <a:p>
            <a:r>
              <a:rPr lang="sr-Cyrl-RS" dirty="0" smtClean="0"/>
              <a:t>Ко су Злодолци који се помињу и у „Петом лептиру“?</a:t>
            </a:r>
          </a:p>
          <a:p>
            <a:pPr lvl="1"/>
            <a:endParaRPr lang="sr-Cyrl-RS" dirty="0"/>
          </a:p>
          <a:p>
            <a:pPr lvl="1"/>
            <a:r>
              <a:rPr lang="sr-Cyrl-RS" dirty="0" smtClean="0"/>
              <a:t>Бестрагија је симболички именован простор који асоцира на просторе из прича, издвојен из реалних простора.</a:t>
            </a:r>
          </a:p>
          <a:p>
            <a:pPr lvl="1"/>
            <a:r>
              <a:rPr lang="sr-Cyrl-RS" dirty="0" smtClean="0"/>
              <a:t>Друго име Бестрагије је Зли до!</a:t>
            </a:r>
          </a:p>
          <a:p>
            <a:pPr lvl="1"/>
            <a:r>
              <a:rPr lang="sr-Cyrl-RS" dirty="0" smtClean="0"/>
              <a:t>Назив Зли до указује и на потенцијалну опасност која вреба онога који се усудио да наруши природну границу између живота и смрти чином васкрсења:</a:t>
            </a:r>
          </a:p>
          <a:p>
            <a:pPr lvl="1"/>
            <a:endParaRPr lang="sr-Cyrl-RS" dirty="0"/>
          </a:p>
          <a:p>
            <a:pPr lvl="1"/>
            <a:r>
              <a:rPr lang="sr-Cyrl-RS" dirty="0" smtClean="0"/>
              <a:t>„Иза камена промоли се Јаудова глава. За разлику од скамењених гримаса тројице људи, дечак се смешио. Тог тренутка, више него икад, заличи на биће мрака“.</a:t>
            </a:r>
          </a:p>
        </p:txBody>
      </p:sp>
      <p:sp>
        <p:nvSpPr>
          <p:cNvPr id="4" name="Frame 3"/>
          <p:cNvSpPr/>
          <p:nvPr/>
        </p:nvSpPr>
        <p:spPr>
          <a:xfrm>
            <a:off x="3962400" y="381000"/>
            <a:ext cx="3657600" cy="762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solidFill>
                <a:schemeClr val="tx1"/>
              </a:solidFill>
            </a:endParaRPr>
          </a:p>
        </p:txBody>
      </p:sp>
      <p:sp>
        <p:nvSpPr>
          <p:cNvPr id="5" name="TextBox 4"/>
          <p:cNvSpPr txBox="1"/>
          <p:nvPr/>
        </p:nvSpPr>
        <p:spPr>
          <a:xfrm>
            <a:off x="4114800" y="609600"/>
            <a:ext cx="3276600" cy="523220"/>
          </a:xfrm>
          <a:prstGeom prst="rect">
            <a:avLst/>
          </a:prstGeom>
          <a:noFill/>
        </p:spPr>
        <p:txBody>
          <a:bodyPr wrap="square" rtlCol="0">
            <a:spAutoFit/>
          </a:bodyPr>
          <a:lstStyle/>
          <a:p>
            <a:r>
              <a:rPr lang="sr-Cyrl-RS" sz="2800" dirty="0" smtClean="0"/>
              <a:t>Злодолци</a:t>
            </a:r>
            <a:endParaRPr lang="sr-Latn-RS" sz="2800" dirty="0"/>
          </a:p>
        </p:txBody>
      </p:sp>
      <p:sp>
        <p:nvSpPr>
          <p:cNvPr id="6" name="Curved Down Arrow 5"/>
          <p:cNvSpPr/>
          <p:nvPr/>
        </p:nvSpPr>
        <p:spPr>
          <a:xfrm rot="4255352">
            <a:off x="7197417" y="5413269"/>
            <a:ext cx="1274352" cy="648029"/>
          </a:xfrm>
          <a:prstGeom prst="curvedDownArrow">
            <a:avLst>
              <a:gd name="adj1" fmla="val 25000"/>
              <a:gd name="adj2" fmla="val 38049"/>
              <a:gd name="adj3" fmla="val 25000"/>
            </a:avLst>
          </a:prstGeom>
          <a:solidFill>
            <a:srgbClr val="F04E6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solidFill>
                <a:schemeClr val="tx1"/>
              </a:solidFill>
            </a:endParaRPr>
          </a:p>
        </p:txBody>
      </p:sp>
      <p:sp>
        <p:nvSpPr>
          <p:cNvPr id="7" name="Snip Same Side Corner Rectangle 6"/>
          <p:cNvSpPr/>
          <p:nvPr/>
        </p:nvSpPr>
        <p:spPr>
          <a:xfrm>
            <a:off x="1524000" y="5943600"/>
            <a:ext cx="6019800" cy="762000"/>
          </a:xfrm>
          <a:prstGeom prst="snip2SameRect">
            <a:avLst/>
          </a:prstGeom>
          <a:solidFill>
            <a:srgbClr val="F04E6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Јауд је васкрснут неколико дана након смрти, стога је његово васкрсење било проблематичније односу на остала васкрсења.</a:t>
            </a:r>
            <a:endParaRPr lang="sr-Latn-RS" dirty="0"/>
          </a:p>
        </p:txBody>
      </p:sp>
    </p:spTree>
    <p:extLst>
      <p:ext uri="{BB962C8B-B14F-4D97-AF65-F5344CB8AC3E}">
        <p14:creationId xmlns:p14="http://schemas.microsoft.com/office/powerpoint/2010/main" val="3345364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7162800" cy="5638800"/>
          </a:xfrm>
        </p:spPr>
        <p:txBody>
          <a:bodyPr>
            <a:normAutofit/>
          </a:bodyPr>
          <a:lstStyle/>
          <a:p>
            <a:pPr algn="just"/>
            <a:r>
              <a:rPr lang="sr-Cyrl-RS" dirty="0" smtClean="0">
                <a:solidFill>
                  <a:srgbClr val="F04E65"/>
                </a:solidFill>
              </a:rPr>
              <a:t>Цикавац </a:t>
            </a:r>
            <a:r>
              <a:rPr lang="sr-Cyrl-RS" dirty="0" smtClean="0"/>
              <a:t>– крилати демон који се рађа из јајета црне кокоши које вештица носи 40 дана под пазухом. Током 40 дана жена се не сме исповедати нити ићи у цркву, а сам цикавац поприма вештичије особине (сише млеко туђе стоке или мед из туђих кошница).</a:t>
            </a:r>
          </a:p>
          <a:p>
            <a:pPr algn="just"/>
            <a:r>
              <a:rPr lang="sr-Cyrl-RS" dirty="0" smtClean="0">
                <a:solidFill>
                  <a:srgbClr val="F04E65"/>
                </a:solidFill>
              </a:rPr>
              <a:t>Чаратан</a:t>
            </a:r>
            <a:r>
              <a:rPr lang="sr-Cyrl-RS" dirty="0" smtClean="0"/>
              <a:t> – рађа се у време помрачења месеца или настаје од новорођенчета које је пре крштења прескочила нека од „нечистих животиња“ (мачка,кокошка и сл.) У преносном значењу може се употребити као ознака за лакомислену, расипну особу коју не држи место.</a:t>
            </a:r>
          </a:p>
          <a:p>
            <a:pPr algn="just"/>
            <a:r>
              <a:rPr lang="sr-Cyrl-RS" dirty="0" smtClean="0">
                <a:solidFill>
                  <a:srgbClr val="F04E65"/>
                </a:solidFill>
              </a:rPr>
              <a:t>Јауд</a:t>
            </a:r>
            <a:r>
              <a:rPr lang="sr-Cyrl-RS" dirty="0" smtClean="0"/>
              <a:t> – повампирено превремено рођено дете које ноћу јаше и мучи неопрезне намернике.</a:t>
            </a:r>
          </a:p>
        </p:txBody>
      </p:sp>
      <p:sp>
        <p:nvSpPr>
          <p:cNvPr id="4" name="Horizontal Scroll 3"/>
          <p:cNvSpPr/>
          <p:nvPr/>
        </p:nvSpPr>
        <p:spPr>
          <a:xfrm>
            <a:off x="76200" y="0"/>
            <a:ext cx="9067800" cy="2133600"/>
          </a:xfrm>
          <a:prstGeom prst="horizontalScroll">
            <a:avLst/>
          </a:prstGeom>
          <a:solidFill>
            <a:srgbClr val="F04E6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sr-Cyrl-RS" dirty="0" smtClean="0"/>
              <a:t>Двосмислена природа исцељене деце (имена демонских бића фантастичног фолклора)</a:t>
            </a:r>
          </a:p>
          <a:p>
            <a:pPr marL="285750" indent="-285750" algn="just">
              <a:buFont typeface="Arial" pitchFamily="34" charset="0"/>
              <a:buChar char="•"/>
            </a:pPr>
            <a:r>
              <a:rPr lang="sr-Cyrl-RS" dirty="0" smtClean="0"/>
              <a:t>Сва деца имају граничне моћи</a:t>
            </a:r>
          </a:p>
          <a:p>
            <a:pPr marL="285750" indent="-285750" algn="just">
              <a:buFont typeface="Arial" pitchFamily="34" charset="0"/>
              <a:buChar char="•"/>
            </a:pPr>
            <a:r>
              <a:rPr lang="sr-Cyrl-RS" dirty="0" smtClean="0"/>
              <a:t>Васпитани од стране васкрслог језуите Валтазара који је зазидан у пећини (гробу).</a:t>
            </a:r>
            <a:endParaRPr lang="sr-Latn-RS" dirty="0"/>
          </a:p>
        </p:txBody>
      </p:sp>
      <p:sp>
        <p:nvSpPr>
          <p:cNvPr id="5" name="TextBox 4"/>
          <p:cNvSpPr txBox="1"/>
          <p:nvPr/>
        </p:nvSpPr>
        <p:spPr>
          <a:xfrm>
            <a:off x="304800" y="6477000"/>
            <a:ext cx="8382000" cy="461665"/>
          </a:xfrm>
          <a:prstGeom prst="rect">
            <a:avLst/>
          </a:prstGeom>
          <a:noFill/>
        </p:spPr>
        <p:txBody>
          <a:bodyPr wrap="square" rtlCol="0">
            <a:spAutoFit/>
          </a:bodyPr>
          <a:lstStyle/>
          <a:p>
            <a:r>
              <a:rPr lang="sr-Cyrl-RS" sz="2400" dirty="0" smtClean="0"/>
              <a:t>Повратак из смрти увек са собом носи ризик!!!</a:t>
            </a:r>
            <a:endParaRPr lang="sr-Latn-RS" sz="2400" dirty="0"/>
          </a:p>
        </p:txBody>
      </p:sp>
    </p:spTree>
    <p:extLst>
      <p:ext uri="{BB962C8B-B14F-4D97-AF65-F5344CB8AC3E}">
        <p14:creationId xmlns:p14="http://schemas.microsoft.com/office/powerpoint/2010/main" val="4231486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153400" cy="4648199"/>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sr-Cyrl-RS" sz="2400" b="1" dirty="0" smtClean="0">
                <a:ln/>
                <a:solidFill>
                  <a:schemeClr val="accent3"/>
                </a:solidFill>
                <a:effectLst/>
              </a:rPr>
              <a:t>„Полазећи од загонетне скраћенице на почетку романа и крећући се ка њеном разрешењу на самом крају, Петровић гради свој беспрекорно компоновани роман као духовиту, на моменте страшну и потресну причу о судбини својих јунака и њиховом сазревању и самоспознаји. Оригиналан, жив, маштовит, његов роман чува неугаслу чаролију пустоловине и носи темељну поруку да живот јесте авантура у коју треба улазити отворених очију, мисли и срца, и тежећи складу с другим људима и природом.“ (Љиљана Пешикан Љуштановић)</a:t>
            </a:r>
            <a:endParaRPr lang="sr-Latn-RS" sz="2400" b="1" dirty="0">
              <a:ln/>
              <a:solidFill>
                <a:schemeClr val="accent3"/>
              </a:solidFill>
              <a:effectLst/>
            </a:endParaRPr>
          </a:p>
        </p:txBody>
      </p:sp>
    </p:spTree>
    <p:extLst>
      <p:ext uri="{BB962C8B-B14F-4D97-AF65-F5344CB8AC3E}">
        <p14:creationId xmlns:p14="http://schemas.microsoft.com/office/powerpoint/2010/main" val="360143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772400" cy="4495799"/>
          </a:xfrm>
        </p:spPr>
        <p:txBody>
          <a:bodyPr>
            <a:normAutofit/>
          </a:bodyPr>
          <a:lstStyle/>
          <a:p>
            <a:r>
              <a:rPr lang="vi-VN" dirty="0"/>
              <a:t>FIKCIJA </a:t>
            </a:r>
            <a:r>
              <a:rPr lang="vi-VN" dirty="0" smtClean="0"/>
              <a:t>(</a:t>
            </a:r>
            <a:r>
              <a:rPr lang="sr-Latn-RS" dirty="0" smtClean="0"/>
              <a:t>l</a:t>
            </a:r>
            <a:r>
              <a:rPr lang="vi-VN" dirty="0" smtClean="0"/>
              <a:t>at</a:t>
            </a:r>
            <a:r>
              <a:rPr lang="vi-VN" dirty="0"/>
              <a:t>. fictio) — </a:t>
            </a:r>
            <a:r>
              <a:rPr lang="vi-VN" dirty="0" smtClean="0"/>
              <a:t>Izmiš</a:t>
            </a:r>
            <a:r>
              <a:rPr lang="sr-Latn-RS" dirty="0" smtClean="0"/>
              <a:t>l</a:t>
            </a:r>
            <a:r>
              <a:rPr lang="vi-VN" dirty="0" smtClean="0"/>
              <a:t>janje</a:t>
            </a:r>
            <a:r>
              <a:rPr lang="vi-VN" dirty="0"/>
              <a:t>, način prikazivanja bez stvarne osnove, poetsko sredstvo npr. u heroidama, hroničarskim </a:t>
            </a:r>
            <a:r>
              <a:rPr lang="vi-VN" dirty="0" smtClean="0"/>
              <a:t>pripove</a:t>
            </a:r>
            <a:r>
              <a:rPr lang="sr-Latn-RS" dirty="0" smtClean="0"/>
              <a:t>d</a:t>
            </a:r>
            <a:r>
              <a:rPr lang="vi-VN" dirty="0" smtClean="0"/>
              <a:t>anjima</a:t>
            </a:r>
            <a:r>
              <a:rPr lang="vi-VN" dirty="0"/>
              <a:t>; u Širem </a:t>
            </a:r>
            <a:r>
              <a:rPr lang="vi-VN" u="sng" dirty="0"/>
              <a:t>smislu svako </a:t>
            </a:r>
            <a:r>
              <a:rPr lang="vi-VN" u="sng" dirty="0" smtClean="0"/>
              <a:t>izmiš</a:t>
            </a:r>
            <a:r>
              <a:rPr lang="sr-Latn-RS" u="sng" dirty="0" smtClean="0"/>
              <a:t>l</a:t>
            </a:r>
            <a:r>
              <a:rPr lang="vi-VN" u="sng" dirty="0" smtClean="0"/>
              <a:t>janje </a:t>
            </a:r>
            <a:r>
              <a:rPr lang="vi-VN" u="sng" dirty="0"/>
              <a:t>nečega što nije stvarno, i to na način da se nestvarno sugeriše kao stvarno; u ovom smislu </a:t>
            </a:r>
            <a:r>
              <a:rPr lang="vi-VN" u="sng" dirty="0" smtClean="0"/>
              <a:t>f</a:t>
            </a:r>
            <a:r>
              <a:rPr lang="sr-Latn-RS" u="sng" dirty="0" smtClean="0"/>
              <a:t>ikcija</a:t>
            </a:r>
            <a:r>
              <a:rPr lang="vi-VN" u="sng" dirty="0" smtClean="0"/>
              <a:t> </a:t>
            </a:r>
            <a:r>
              <a:rPr lang="vi-VN" u="sng" dirty="0"/>
              <a:t>je osnova mnogih oblika pesništva, posebno epike (za razliku od </a:t>
            </a:r>
            <a:r>
              <a:rPr lang="sr-Latn-RS" u="sng" dirty="0" smtClean="0"/>
              <a:t>i</a:t>
            </a:r>
            <a:r>
              <a:rPr lang="vi-VN" u="sng" dirty="0" smtClean="0"/>
              <a:t>storije </a:t>
            </a:r>
            <a:r>
              <a:rPr lang="vi-VN" u="sng" dirty="0"/>
              <a:t>i od istorijskih literarnih dela</a:t>
            </a:r>
            <a:r>
              <a:rPr lang="vi-VN" dirty="0"/>
              <a:t>). Uočavanje fiktivnosti nastaje počev sa 16. v. da bi dostiglo svoj vrhunac u </a:t>
            </a:r>
            <a:r>
              <a:rPr lang="vi-VN" dirty="0" smtClean="0"/>
              <a:t>- </a:t>
            </a:r>
            <a:r>
              <a:rPr lang="vi-VN" dirty="0"/>
              <a:t>ironiji romantizma. Neposredno vezani sa f. jesu pojmovi </a:t>
            </a:r>
            <a:r>
              <a:rPr lang="sr-Latn-RS" dirty="0" smtClean="0"/>
              <a:t>- </a:t>
            </a:r>
            <a:r>
              <a:rPr lang="vi-VN" dirty="0" smtClean="0"/>
              <a:t>istina</a:t>
            </a:r>
            <a:r>
              <a:rPr lang="vi-VN" dirty="0"/>
              <a:t>, -► stvarnost. Lit.: J. Anderegg, Fiktion und K om m unikation, 1973; W. Iser, Die W irklichkeit der F iktion, 1975; J. Landw ehr, Text und Fiktion, 1975. </a:t>
            </a:r>
            <a:r>
              <a:rPr lang="vi-VN" dirty="0" smtClean="0"/>
              <a:t>Z</a:t>
            </a:r>
            <a:r>
              <a:rPr lang="en-US" dirty="0" smtClean="0"/>
              <a:t>  (</a:t>
            </a:r>
            <a:r>
              <a:rPr lang="en-US" i="1" dirty="0" smtClean="0"/>
              <a:t>Re</a:t>
            </a:r>
            <a:r>
              <a:rPr lang="sr-Latn-RS" i="1" dirty="0" smtClean="0"/>
              <a:t>čnik književnih termina</a:t>
            </a:r>
            <a:r>
              <a:rPr lang="en-US" dirty="0" smtClean="0"/>
              <a:t>)</a:t>
            </a:r>
            <a:endParaRPr lang="sr-Latn-RS" dirty="0"/>
          </a:p>
        </p:txBody>
      </p:sp>
      <p:sp>
        <p:nvSpPr>
          <p:cNvPr id="4" name="4-Point Star 3"/>
          <p:cNvSpPr/>
          <p:nvPr/>
        </p:nvSpPr>
        <p:spPr>
          <a:xfrm>
            <a:off x="76200" y="4724400"/>
            <a:ext cx="1371600" cy="1143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4-Point Star 4"/>
          <p:cNvSpPr/>
          <p:nvPr/>
        </p:nvSpPr>
        <p:spPr>
          <a:xfrm>
            <a:off x="5034116" y="4891549"/>
            <a:ext cx="1371600" cy="1143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4-Point Star 5"/>
          <p:cNvSpPr/>
          <p:nvPr/>
        </p:nvSpPr>
        <p:spPr>
          <a:xfrm rot="20740047">
            <a:off x="2438400" y="5204952"/>
            <a:ext cx="1371600" cy="1143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4-Point Star 6"/>
          <p:cNvSpPr/>
          <p:nvPr/>
        </p:nvSpPr>
        <p:spPr>
          <a:xfrm>
            <a:off x="762000" y="152400"/>
            <a:ext cx="685800" cy="838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4-Point Star 7"/>
          <p:cNvSpPr/>
          <p:nvPr/>
        </p:nvSpPr>
        <p:spPr>
          <a:xfrm>
            <a:off x="7810500" y="152400"/>
            <a:ext cx="1371600" cy="11430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4-Point Star 8"/>
          <p:cNvSpPr/>
          <p:nvPr/>
        </p:nvSpPr>
        <p:spPr>
          <a:xfrm rot="1886803">
            <a:off x="7239000" y="4575687"/>
            <a:ext cx="1143000" cy="937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4-Point Star 9"/>
          <p:cNvSpPr/>
          <p:nvPr/>
        </p:nvSpPr>
        <p:spPr>
          <a:xfrm>
            <a:off x="5002161" y="55306"/>
            <a:ext cx="1211826" cy="838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19947946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458200" cy="5029199"/>
          </a:xfrm>
        </p:spPr>
        <p:txBody>
          <a:bodyPr>
            <a:normAutofit/>
          </a:bodyPr>
          <a:lstStyle/>
          <a:p>
            <a:pPr algn="just"/>
            <a:r>
              <a:rPr lang="sr-Cyrl-RS" dirty="0" smtClean="0"/>
              <a:t>Јунаци фантастичних романа за децу и младе се најчешће налазе у прелазном узрасту: више нису деца, али нису ни одрасли. Налик Кероловој Алиси, Коралина је девојчица у предпубертетском периоду, баш као и Алекса, односно Нико Овенс. Коралина престаје да се игра са играчкама и почиње да истражује свет око себе. Алекса бежи из дома, спреман да живи самостално, али изводи ритуале тешења, тј. замишља дда га мајка чешља. Нико је спреман да напусти гробље, и да се суочи са непријатељем, а у исто време не зна како да реагује када га Лиза Хемпсток пољуби. Облак се олако заљубљује у девојчицу плаве косе из колоније лепрозних, што јесте честа појава у предпубертетском периоду.</a:t>
            </a:r>
            <a:endParaRPr lang="sr-Latn-RS" dirty="0"/>
          </a:p>
        </p:txBody>
      </p:sp>
      <p:sp>
        <p:nvSpPr>
          <p:cNvPr id="3" name="Title 2"/>
          <p:cNvSpPr>
            <a:spLocks noGrp="1"/>
          </p:cNvSpPr>
          <p:nvPr>
            <p:ph type="title"/>
          </p:nvPr>
        </p:nvSpPr>
        <p:spPr>
          <a:xfrm>
            <a:off x="838200" y="5715000"/>
            <a:ext cx="7543800" cy="914400"/>
          </a:xfrm>
        </p:spPr>
        <p:txBody>
          <a:bodyPr/>
          <a:lstStyle/>
          <a:p>
            <a:r>
              <a:rPr lang="sr-Cyrl-RS" dirty="0" smtClean="0"/>
              <a:t>Јунаци фантастичних романа за децу</a:t>
            </a:r>
            <a:endParaRPr lang="sr-Latn-RS" dirty="0"/>
          </a:p>
        </p:txBody>
      </p:sp>
    </p:spTree>
    <p:extLst>
      <p:ext uri="{BB962C8B-B14F-4D97-AF65-F5344CB8AC3E}">
        <p14:creationId xmlns:p14="http://schemas.microsoft.com/office/powerpoint/2010/main" val="55306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610600" cy="4952999"/>
          </a:xfrm>
        </p:spPr>
        <p:txBody>
          <a:bodyPr>
            <a:normAutofit lnSpcReduction="10000"/>
          </a:bodyPr>
          <a:lstStyle/>
          <a:p>
            <a:r>
              <a:rPr lang="sr-Cyrl-RS" dirty="0" smtClean="0"/>
              <a:t>Насупрот популарним романима дружине у којима се подстиче идеја заједништва, солидарности и једнакости (пр. „Хајдуци“ Бранислава Нушића), јунаци савременог романа су УСАМЉЕНИ, издвојени и НЕСИГУРНИ.</a:t>
            </a:r>
          </a:p>
          <a:p>
            <a:r>
              <a:rPr lang="sr-Cyrl-RS" dirty="0" smtClean="0"/>
              <a:t>Јунаци могу бити издвојени специфичношћу породичног живота нпр. развод, распуштена породица, неостатак родитеља итд. </a:t>
            </a:r>
          </a:p>
          <a:p>
            <a:r>
              <a:rPr lang="sr-Cyrl-RS" dirty="0" smtClean="0"/>
              <a:t>Дете сироче је познат и чест мотив у делима за децу (Дикенсов Оливер Твист, Хари Потер, Петровићев Алекса, Гејменов Нико Овенс).</a:t>
            </a:r>
          </a:p>
          <a:p>
            <a:r>
              <a:rPr lang="sr-Cyrl-RS" dirty="0" smtClean="0"/>
              <a:t>Издвојеност јунака може бити последица измештањем јунака из познатог простора (Коралинина породица се усељава у нову кућу). Такође, Коралина се у ситуацији у којој њени родитељи непрекидно раде од куће осећа усамљено и запостављено.</a:t>
            </a:r>
          </a:p>
          <a:p>
            <a:r>
              <a:rPr lang="sr-Cyrl-RS" dirty="0" smtClean="0"/>
              <a:t>.</a:t>
            </a:r>
            <a:endParaRPr lang="sr-Latn-RS" dirty="0"/>
          </a:p>
        </p:txBody>
      </p:sp>
      <p:sp>
        <p:nvSpPr>
          <p:cNvPr id="3" name="Title 2"/>
          <p:cNvSpPr>
            <a:spLocks noGrp="1"/>
          </p:cNvSpPr>
          <p:nvPr>
            <p:ph type="title"/>
          </p:nvPr>
        </p:nvSpPr>
        <p:spPr>
          <a:xfrm>
            <a:off x="533400" y="5791200"/>
            <a:ext cx="7543800" cy="914400"/>
          </a:xfrm>
        </p:spPr>
        <p:txBody>
          <a:bodyPr/>
          <a:lstStyle/>
          <a:p>
            <a:r>
              <a:rPr lang="sr-Cyrl-RS" dirty="0"/>
              <a:t>Јунаци фантастичних романа за децу</a:t>
            </a:r>
            <a:endParaRPr lang="sr-Latn-RS" dirty="0"/>
          </a:p>
        </p:txBody>
      </p:sp>
    </p:spTree>
    <p:extLst>
      <p:ext uri="{BB962C8B-B14F-4D97-AF65-F5344CB8AC3E}">
        <p14:creationId xmlns:p14="http://schemas.microsoft.com/office/powerpoint/2010/main" val="3068031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2499" y="0"/>
            <a:ext cx="7696200" cy="4114799"/>
          </a:xfrm>
        </p:spPr>
        <p:txBody>
          <a:bodyPr/>
          <a:lstStyle/>
          <a:p>
            <a:pPr algn="just"/>
            <a:r>
              <a:rPr lang="sr-Cyrl-RS" dirty="0"/>
              <a:t>Пут који јунаци прелазе је пун испита и искушења који се најчешће градирају од лакшег ка </a:t>
            </a:r>
            <a:r>
              <a:rPr lang="sr-Cyrl-RS" dirty="0" smtClean="0"/>
              <a:t>тежем.</a:t>
            </a:r>
          </a:p>
          <a:p>
            <a:pPr algn="just"/>
            <a:r>
              <a:rPr lang="sr-Cyrl-RS" dirty="0" smtClean="0"/>
              <a:t>У савременом фантастичном роману за децу и младе јунаци се трансформишу, а трансформације се могу огледати у промени физичког изгледа или пратити унутрашње сазревање.</a:t>
            </a:r>
          </a:p>
          <a:p>
            <a:pPr algn="just"/>
            <a:r>
              <a:rPr lang="sr-Cyrl-RS" dirty="0" smtClean="0"/>
              <a:t>Јунаци се у овим делима боре против страшних и опасних непријатеља, пролазе кроз низ искушења, како би на крају били награђени.</a:t>
            </a:r>
            <a:endParaRPr lang="sr-Latn-RS" dirty="0"/>
          </a:p>
        </p:txBody>
      </p:sp>
      <p:pic>
        <p:nvPicPr>
          <p:cNvPr id="17410" name="Picture 2" descr="Ništa od novog Hari Poter fil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10052"/>
            <a:ext cx="4876799" cy="324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5757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1"/>
            <a:ext cx="8534400" cy="6629400"/>
          </a:xfrm>
        </p:spPr>
        <p:txBody>
          <a:bodyPr>
            <a:normAutofit fontScale="92500"/>
          </a:bodyPr>
          <a:lstStyle/>
          <a:p>
            <a:pPr algn="just"/>
            <a:r>
              <a:rPr lang="sr-Cyrl-RS" dirty="0" smtClean="0"/>
              <a:t>Драги студенти,</a:t>
            </a:r>
          </a:p>
          <a:p>
            <a:pPr algn="just"/>
            <a:endParaRPr lang="sr-Cyrl-RS" dirty="0"/>
          </a:p>
          <a:p>
            <a:pPr marL="18288" indent="0" algn="just">
              <a:buNone/>
            </a:pPr>
            <a:r>
              <a:rPr lang="sr-Cyrl-RS" dirty="0" smtClean="0"/>
              <a:t>Последњи задатак из предмета Књижевност за децу јесте есеј који треба да напишете. Одаберите роман који вам се највише допао (можете изабрати између романа: </a:t>
            </a:r>
            <a:r>
              <a:rPr lang="sr-Cyrl-RS" i="1" dirty="0" smtClean="0"/>
              <a:t>Књига о гробљу, Коралина, Пети лептир, Деца Бестрагије</a:t>
            </a:r>
            <a:r>
              <a:rPr lang="sr-Cyrl-RS" dirty="0" smtClean="0"/>
              <a:t>), те одговорите на тему </a:t>
            </a:r>
            <a:r>
              <a:rPr lang="sr-Cyrl-RS" b="1" u="sng" dirty="0" smtClean="0">
                <a:solidFill>
                  <a:srgbClr val="F04E65"/>
                </a:solidFill>
              </a:rPr>
              <a:t>„Хорор и фантастика у романима Нила Гејмена и Уроша Петровића“. </a:t>
            </a:r>
            <a:r>
              <a:rPr lang="sr-Cyrl-RS" dirty="0" smtClean="0"/>
              <a:t>Есеј не мора да буде предуг, потребно је само да издвојите примере који су вама најзанимљивији, поједине ситуације и ликове, те да искажете лично мишљење. </a:t>
            </a:r>
            <a:r>
              <a:rPr lang="sr-Cyrl-RS" dirty="0"/>
              <a:t>К</a:t>
            </a:r>
            <a:r>
              <a:rPr lang="sr-Cyrl-RS" dirty="0" smtClean="0"/>
              <a:t>ако се ови елементи уклапају у структуру романа? Посегните за језивим сликама које су оставиле утисак на вас док сте читали. Можете изабрати по један роман од сваког аутора, или приказати ситуације из свих поменутих романа. Идеално би било да одаберете два романа о којима ћете писати (један Петровићев роман, и један Гејменов)!</a:t>
            </a:r>
          </a:p>
          <a:p>
            <a:pPr marL="18288" indent="0" algn="just">
              <a:buNone/>
            </a:pPr>
            <a:r>
              <a:rPr lang="sr-Cyrl-RS" dirty="0" smtClean="0"/>
              <a:t>Овај задатак може вам донети 4 бода.</a:t>
            </a:r>
          </a:p>
          <a:p>
            <a:pPr marL="18288" indent="0" algn="just">
              <a:buNone/>
            </a:pPr>
            <a:r>
              <a:rPr lang="sr-Cyrl-RS" dirty="0" smtClean="0"/>
              <a:t>Рок за предају рада је </a:t>
            </a:r>
            <a:r>
              <a:rPr lang="sr-Cyrl-RS" dirty="0" smtClean="0">
                <a:solidFill>
                  <a:srgbClr val="F04E65"/>
                </a:solidFill>
              </a:rPr>
              <a:t>2</a:t>
            </a:r>
            <a:r>
              <a:rPr lang="en-US" dirty="0">
                <a:solidFill>
                  <a:srgbClr val="F04E65"/>
                </a:solidFill>
              </a:rPr>
              <a:t>7</a:t>
            </a:r>
            <a:r>
              <a:rPr lang="sr-Cyrl-RS" dirty="0" smtClean="0">
                <a:solidFill>
                  <a:srgbClr val="F04E65"/>
                </a:solidFill>
              </a:rPr>
              <a:t>. мај.</a:t>
            </a:r>
          </a:p>
          <a:p>
            <a:pPr marL="18288" indent="0" algn="just">
              <a:buNone/>
            </a:pPr>
            <a:r>
              <a:rPr lang="sr-Cyrl-RS" dirty="0" smtClean="0"/>
              <a:t>Надам се да сте, читајући дела из Књижевности, пронашли одговоре на понека, актуелна питања у вашем животу, и да сте, упркос бројним обавезама које имате, успели да уживате у магији језика.</a:t>
            </a:r>
          </a:p>
          <a:p>
            <a:pPr marL="18288" indent="0" algn="r">
              <a:buNone/>
            </a:pPr>
            <a:r>
              <a:rPr lang="sr-Cyrl-RS" dirty="0" smtClean="0"/>
              <a:t>Срдачно вас поздрављам,</a:t>
            </a:r>
          </a:p>
          <a:p>
            <a:pPr marL="18288" indent="0" algn="r">
              <a:buNone/>
            </a:pPr>
            <a:r>
              <a:rPr lang="sr-Cyrl-RS" dirty="0" smtClean="0"/>
              <a:t>Јелена Кукић.</a:t>
            </a:r>
          </a:p>
        </p:txBody>
      </p:sp>
    </p:spTree>
    <p:extLst>
      <p:ext uri="{BB962C8B-B14F-4D97-AF65-F5344CB8AC3E}">
        <p14:creationId xmlns:p14="http://schemas.microsoft.com/office/powerpoint/2010/main" val="3536186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1"/>
            <a:ext cx="7924800" cy="6096000"/>
          </a:xfrm>
        </p:spPr>
        <p:txBody>
          <a:bodyPr>
            <a:normAutofit fontScale="92500" lnSpcReduction="10000"/>
          </a:bodyPr>
          <a:lstStyle/>
          <a:p>
            <a:r>
              <a:rPr lang="sr-Cyrl-RS" dirty="0" smtClean="0"/>
              <a:t>Литература:</a:t>
            </a:r>
            <a:endParaRPr lang="en-US" dirty="0" smtClean="0"/>
          </a:p>
          <a:p>
            <a:endParaRPr lang="sr-Cyrl-RS" dirty="0" smtClean="0"/>
          </a:p>
          <a:p>
            <a:r>
              <a:rPr lang="sr-Cyrl-RS" dirty="0" smtClean="0"/>
              <a:t>Паулица, Николаје (2014). „Јунак савременог фантастичног романа за децу и младе“. </a:t>
            </a:r>
            <a:r>
              <a:rPr lang="ru-RU" i="1" dirty="0"/>
              <a:t>Књижевност за децу у науци и настави : зборник радова са научног </a:t>
            </a:r>
            <a:r>
              <a:rPr lang="ru-RU" i="1" dirty="0" smtClean="0"/>
              <a:t>скупа </a:t>
            </a:r>
            <a:r>
              <a:rPr lang="ru-RU" dirty="0" smtClean="0"/>
              <a:t>(Јагодина, 11-12. април 2014 ), 329-341</a:t>
            </a:r>
            <a:r>
              <a:rPr lang="ru-RU" dirty="0"/>
              <a:t>.</a:t>
            </a:r>
            <a:r>
              <a:rPr lang="sr-Cyrl-RS" dirty="0" smtClean="0"/>
              <a:t> </a:t>
            </a:r>
          </a:p>
          <a:p>
            <a:r>
              <a:rPr lang="sr-Cyrl-RS" dirty="0" smtClean="0"/>
              <a:t>Пешикан Љуштановић, Љиљана (2010). „Сироче међу духовима – </a:t>
            </a:r>
            <a:r>
              <a:rPr lang="sr-Cyrl-RS" i="1" dirty="0" smtClean="0"/>
              <a:t>Пети лептир </a:t>
            </a:r>
            <a:r>
              <a:rPr lang="sr-Cyrl-RS" dirty="0" smtClean="0"/>
              <a:t>Уроша Петровића и </a:t>
            </a:r>
            <a:r>
              <a:rPr lang="sr-Cyrl-RS" i="1" dirty="0" smtClean="0"/>
              <a:t>Прича о гробљу</a:t>
            </a:r>
            <a:r>
              <a:rPr lang="sr-Cyrl-RS" dirty="0" smtClean="0"/>
              <a:t> Нила Гејмена</a:t>
            </a:r>
            <a:r>
              <a:rPr lang="sr-Cyrl-RS" i="1" dirty="0" smtClean="0"/>
              <a:t>“. Детињство: часопис о књижевности за децу. Год. 37, </a:t>
            </a:r>
            <a:r>
              <a:rPr lang="sr-Cyrl-RS" i="1" dirty="0"/>
              <a:t>Б</a:t>
            </a:r>
            <a:r>
              <a:rPr lang="sr-Cyrl-RS" i="1" dirty="0" smtClean="0"/>
              <a:t>р. 1/2 </a:t>
            </a:r>
            <a:r>
              <a:rPr lang="sr-Cyrl-RS" dirty="0" smtClean="0"/>
              <a:t>, 10-16.</a:t>
            </a:r>
          </a:p>
          <a:p>
            <a:r>
              <a:rPr lang="sr-Cyrl-RS" dirty="0"/>
              <a:t>Пешикан Љуштановић, Љиљана </a:t>
            </a:r>
            <a:r>
              <a:rPr lang="sr-Cyrl-RS" dirty="0" smtClean="0"/>
              <a:t>(2012). „</a:t>
            </a:r>
            <a:r>
              <a:rPr lang="ru-RU" dirty="0" smtClean="0"/>
              <a:t>Фантастични </a:t>
            </a:r>
            <a:r>
              <a:rPr lang="ru-RU" dirty="0"/>
              <a:t>свет у стваралаштву Уроша Петровића : између хорора и </a:t>
            </a:r>
            <a:r>
              <a:rPr lang="ru-RU" dirty="0" smtClean="0"/>
              <a:t>хумора «. </a:t>
            </a:r>
            <a:r>
              <a:rPr lang="ru-RU" i="1" dirty="0" smtClean="0"/>
              <a:t>Госпођи Алисиној десној нози: огледи о књижевности за децу.</a:t>
            </a:r>
            <a:r>
              <a:rPr lang="ru-RU" dirty="0" smtClean="0"/>
              <a:t> Нови Сад: Змајеве дечје игре, 113-123.</a:t>
            </a:r>
          </a:p>
          <a:p>
            <a:r>
              <a:rPr lang="sr-Cyrl-RS" dirty="0"/>
              <a:t>Пешикан Љуштановић, Љиљана </a:t>
            </a:r>
            <a:r>
              <a:rPr lang="sr-Cyrl-RS" dirty="0" smtClean="0"/>
              <a:t>(2003)</a:t>
            </a:r>
            <a:r>
              <a:rPr lang="ru-RU" dirty="0"/>
              <a:t>.</a:t>
            </a:r>
            <a:r>
              <a:rPr lang="ru-RU" dirty="0" smtClean="0"/>
              <a:t> «Тајна четрнаест врата». </a:t>
            </a:r>
            <a:r>
              <a:rPr lang="sr-Cyrl-RS" i="1" dirty="0"/>
              <a:t>Детињство: часопис о књижевности за </a:t>
            </a:r>
            <a:r>
              <a:rPr lang="sr-Cyrl-RS" i="1" dirty="0" smtClean="0"/>
              <a:t>децу. </a:t>
            </a:r>
            <a:r>
              <a:rPr lang="sr-Cyrl-RS" dirty="0" smtClean="0">
                <a:effectLst/>
              </a:rPr>
              <a:t>Год. 29, Бр. ½, 79-81.</a:t>
            </a:r>
            <a:endParaRPr lang="ru-RU" dirty="0" smtClean="0"/>
          </a:p>
          <a:p>
            <a:r>
              <a:rPr lang="ru-RU" dirty="0" smtClean="0"/>
              <a:t>Гејмен Нил (2015). «Зашто нам бућност зависи од библиотека, читања и сањарења». Превела Анкица Вучковић. </a:t>
            </a:r>
            <a:r>
              <a:rPr lang="sr-Cyrl-RS" i="1" dirty="0" smtClean="0"/>
              <a:t>Детињство</a:t>
            </a:r>
            <a:r>
              <a:rPr lang="sr-Cyrl-RS" i="1" dirty="0"/>
              <a:t>: часопис о књижевности за </a:t>
            </a:r>
            <a:r>
              <a:rPr lang="sr-Cyrl-RS" i="1" dirty="0" smtClean="0"/>
              <a:t>децу. </a:t>
            </a:r>
            <a:r>
              <a:rPr lang="sr-Cyrl-RS" dirty="0" smtClean="0">
                <a:effectLst/>
              </a:rPr>
              <a:t>Год 41, Бр. 4</a:t>
            </a:r>
            <a:r>
              <a:rPr lang="ru-RU" dirty="0" smtClean="0">
                <a:effectLst/>
              </a:rPr>
              <a:t> , 3-10.</a:t>
            </a:r>
          </a:p>
          <a:p>
            <a:r>
              <a:rPr lang="sr-Cyrl-RS" dirty="0"/>
              <a:t>Пешикан Љуштановић, Љиљана (</a:t>
            </a:r>
            <a:r>
              <a:rPr lang="sr-Cyrl-RS" dirty="0" smtClean="0"/>
              <a:t>2013). „Неугасла чаролија пустоловине“. Поговор у: </a:t>
            </a:r>
            <a:r>
              <a:rPr lang="sr-Cyrl-RS" i="1" dirty="0" smtClean="0"/>
              <a:t>Деца Бестрагије. </a:t>
            </a:r>
            <a:r>
              <a:rPr lang="sr-Cyrl-RS" dirty="0" smtClean="0">
                <a:effectLst/>
              </a:rPr>
              <a:t>Београд: Лагуна, 155-162.</a:t>
            </a:r>
            <a:endParaRPr lang="ru-RU" dirty="0" smtClean="0">
              <a:effectLst/>
            </a:endParaRPr>
          </a:p>
          <a:p>
            <a:endParaRPr lang="sr-Latn-RS" dirty="0">
              <a:effectLst/>
            </a:endParaRPr>
          </a:p>
        </p:txBody>
      </p:sp>
    </p:spTree>
    <p:extLst>
      <p:ext uri="{BB962C8B-B14F-4D97-AF65-F5344CB8AC3E}">
        <p14:creationId xmlns:p14="http://schemas.microsoft.com/office/powerpoint/2010/main" val="1798096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686800" cy="3810001"/>
          </a:xfrm>
        </p:spPr>
        <p:txBody>
          <a:bodyPr>
            <a:normAutofit/>
          </a:bodyPr>
          <a:lstStyle/>
          <a:p>
            <a:r>
              <a:rPr lang="sr-Cyrl-RS" sz="2400" dirty="0" smtClean="0"/>
              <a:t>Нил Гејмен је тренутно један од најпопуларнијих и најпревођенијих писаца </a:t>
            </a:r>
            <a:r>
              <a:rPr lang="sr-Cyrl-RS" sz="2400" b="1" u="sng" dirty="0" smtClean="0"/>
              <a:t>фантастике</a:t>
            </a:r>
            <a:r>
              <a:rPr lang="sr-Cyrl-RS" sz="2400" dirty="0" smtClean="0"/>
              <a:t>, научне фантастике и хорора.</a:t>
            </a:r>
          </a:p>
          <a:p>
            <a:r>
              <a:rPr lang="sr-Cyrl-RS" sz="2400" dirty="0" smtClean="0"/>
              <a:t>Његови романи „</a:t>
            </a:r>
            <a:r>
              <a:rPr lang="sr-Cyrl-RS" sz="2400" b="1" dirty="0" smtClean="0"/>
              <a:t>Коралина</a:t>
            </a:r>
            <a:r>
              <a:rPr lang="sr-Cyrl-RS" sz="2400" dirty="0" smtClean="0"/>
              <a:t>“ и „</a:t>
            </a:r>
            <a:r>
              <a:rPr lang="sr-Cyrl-RS" sz="2400" b="1" dirty="0" smtClean="0"/>
              <a:t>Књига о гробљу</a:t>
            </a:r>
            <a:r>
              <a:rPr lang="sr-Cyrl-RS" sz="2400" dirty="0" smtClean="0"/>
              <a:t>“ су фантастични романи с јасно наглашеним елементима хорора.</a:t>
            </a:r>
            <a:endParaRPr lang="sr-Latn-RS" sz="2400" dirty="0"/>
          </a:p>
        </p:txBody>
      </p:sp>
      <p:sp>
        <p:nvSpPr>
          <p:cNvPr id="4" name="Horizontal Scroll 3"/>
          <p:cNvSpPr/>
          <p:nvPr/>
        </p:nvSpPr>
        <p:spPr>
          <a:xfrm>
            <a:off x="304800" y="2971800"/>
            <a:ext cx="8229600" cy="3886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bg1"/>
                </a:solidFill>
              </a:rPr>
              <a:t>FANTASTIČNO — U najširem značenju, kvalitet vezan za svako književno </a:t>
            </a:r>
            <a:r>
              <a:rPr lang="vi-VN" dirty="0" smtClean="0">
                <a:solidFill>
                  <a:schemeClr val="bg1"/>
                </a:solidFill>
              </a:rPr>
              <a:t>d</a:t>
            </a:r>
            <a:r>
              <a:rPr lang="en-US" dirty="0" smtClean="0">
                <a:solidFill>
                  <a:schemeClr val="bg1"/>
                </a:solidFill>
              </a:rPr>
              <a:t>el</a:t>
            </a:r>
            <a:r>
              <a:rPr lang="vi-VN" dirty="0" smtClean="0">
                <a:solidFill>
                  <a:schemeClr val="bg1"/>
                </a:solidFill>
              </a:rPr>
              <a:t>o </a:t>
            </a:r>
            <a:r>
              <a:rPr lang="vi-VN" dirty="0">
                <a:solidFill>
                  <a:schemeClr val="bg1"/>
                </a:solidFill>
              </a:rPr>
              <a:t>koje sadrži irealne, </a:t>
            </a:r>
            <a:r>
              <a:rPr lang="en-US" dirty="0">
                <a:solidFill>
                  <a:schemeClr val="bg1"/>
                </a:solidFill>
              </a:rPr>
              <a:t>i</a:t>
            </a:r>
            <a:r>
              <a:rPr lang="vi-VN" dirty="0" smtClean="0">
                <a:solidFill>
                  <a:schemeClr val="bg1"/>
                </a:solidFill>
              </a:rPr>
              <a:t>realističke </a:t>
            </a:r>
            <a:r>
              <a:rPr lang="vi-VN" dirty="0">
                <a:solidFill>
                  <a:schemeClr val="bg1"/>
                </a:solidFill>
              </a:rPr>
              <a:t>i čudesne elemente, snoviđenja, vizije straha i budućnosti, počev od bajke do -* naučne fantastike (science fiction). U užem smislu, </a:t>
            </a:r>
            <a:r>
              <a:rPr lang="en-US" dirty="0" err="1" smtClean="0">
                <a:solidFill>
                  <a:schemeClr val="bg1"/>
                </a:solidFill>
              </a:rPr>
              <a:t>fantasti</a:t>
            </a:r>
            <a:r>
              <a:rPr lang="sr-Latn-RS" dirty="0" smtClean="0">
                <a:solidFill>
                  <a:schemeClr val="bg1"/>
                </a:solidFill>
              </a:rPr>
              <a:t>čno </a:t>
            </a:r>
            <a:r>
              <a:rPr lang="vi-VN" dirty="0" smtClean="0">
                <a:solidFill>
                  <a:schemeClr val="bg1"/>
                </a:solidFill>
              </a:rPr>
              <a:t>je </a:t>
            </a:r>
            <a:r>
              <a:rPr lang="vi-VN" dirty="0">
                <a:solidFill>
                  <a:schemeClr val="bg1"/>
                </a:solidFill>
              </a:rPr>
              <a:t>obeležje za literarno prikazivanje čudesno-jezovitog na način koji čitaoca i likove dovodi u situaciju da nisu više sigurni u granice između stvarnosti </a:t>
            </a:r>
            <a:r>
              <a:rPr lang="vi-VN" dirty="0" smtClean="0">
                <a:solidFill>
                  <a:schemeClr val="bg1"/>
                </a:solidFill>
              </a:rPr>
              <a:t>i imaginacije</a:t>
            </a:r>
            <a:r>
              <a:rPr lang="sr-Latn-RS" dirty="0" smtClean="0">
                <a:solidFill>
                  <a:schemeClr val="bg1"/>
                </a:solidFill>
              </a:rPr>
              <a:t>.</a:t>
            </a:r>
            <a:r>
              <a:rPr lang="sr-Latn-RS" dirty="0">
                <a:solidFill>
                  <a:schemeClr val="bg1"/>
                </a:solidFill>
              </a:rPr>
              <a:t> </a:t>
            </a:r>
            <a:r>
              <a:rPr lang="vi-VN" dirty="0" smtClean="0">
                <a:solidFill>
                  <a:schemeClr val="bg1"/>
                </a:solidFill>
              </a:rPr>
              <a:t>Svet </a:t>
            </a:r>
            <a:r>
              <a:rPr lang="vi-VN" dirty="0">
                <a:solidFill>
                  <a:schemeClr val="bg1"/>
                </a:solidFill>
              </a:rPr>
              <a:t>fantastike, skup fenomena koji ne mogu da se objasne prirodnim zakonima, definiše se pojmovima: fantastično, neobično, čudesno, halucinantno, čarobno, </a:t>
            </a:r>
            <a:r>
              <a:rPr lang="vi-VN" dirty="0" smtClean="0">
                <a:solidFill>
                  <a:schemeClr val="bg1"/>
                </a:solidFill>
              </a:rPr>
              <a:t>it</a:t>
            </a:r>
            <a:r>
              <a:rPr lang="sr-Latn-RS" dirty="0" smtClean="0">
                <a:solidFill>
                  <a:schemeClr val="bg1"/>
                </a:solidFill>
              </a:rPr>
              <a:t>d</a:t>
            </a:r>
            <a:r>
              <a:rPr lang="vi-VN" dirty="0" smtClean="0">
                <a:solidFill>
                  <a:schemeClr val="bg1"/>
                </a:solidFill>
              </a:rPr>
              <a:t>., </a:t>
            </a:r>
            <a:r>
              <a:rPr lang="vi-VN" dirty="0">
                <a:solidFill>
                  <a:schemeClr val="bg1"/>
                </a:solidFill>
              </a:rPr>
              <a:t>među kojima postoje veće ili manje </a:t>
            </a:r>
            <a:r>
              <a:rPr lang="vi-VN" dirty="0" smtClean="0">
                <a:solidFill>
                  <a:schemeClr val="bg1"/>
                </a:solidFill>
              </a:rPr>
              <a:t>razlike</a:t>
            </a:r>
            <a:r>
              <a:rPr lang="sr-Latn-RS" dirty="0" smtClean="0">
                <a:solidFill>
                  <a:schemeClr val="bg1"/>
                </a:solidFill>
              </a:rPr>
              <a:t>. (</a:t>
            </a:r>
            <a:r>
              <a:rPr lang="sr-Latn-RS" i="1" dirty="0" smtClean="0">
                <a:solidFill>
                  <a:schemeClr val="bg1"/>
                </a:solidFill>
              </a:rPr>
              <a:t>Rečnik književnih termina</a:t>
            </a:r>
            <a:r>
              <a:rPr lang="sr-Latn-RS" dirty="0" smtClean="0">
                <a:solidFill>
                  <a:schemeClr val="bg1"/>
                </a:solidFill>
              </a:rPr>
              <a:t>)</a:t>
            </a:r>
            <a:endParaRPr lang="sr-Latn-RS" dirty="0">
              <a:solidFill>
                <a:schemeClr val="bg1"/>
              </a:solidFill>
            </a:endParaRPr>
          </a:p>
        </p:txBody>
      </p:sp>
    </p:spTree>
    <p:extLst>
      <p:ext uri="{BB962C8B-B14F-4D97-AF65-F5344CB8AC3E}">
        <p14:creationId xmlns:p14="http://schemas.microsoft.com/office/powerpoint/2010/main" val="1396996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4953000" cy="5410200"/>
          </a:xfrm>
        </p:spPr>
        <p:txBody>
          <a:bodyPr>
            <a:normAutofit lnSpcReduction="10000"/>
          </a:bodyPr>
          <a:lstStyle/>
          <a:p>
            <a:pPr marL="384048" lvl="1" indent="0">
              <a:buNone/>
            </a:pPr>
            <a:r>
              <a:rPr lang="sr-Cyrl-RS" dirty="0" smtClean="0"/>
              <a:t>ПИШЧЕВА БЕЛЕШКА</a:t>
            </a:r>
          </a:p>
          <a:p>
            <a:pPr marL="384048" lvl="1" indent="0">
              <a:buNone/>
            </a:pPr>
            <a:endParaRPr lang="sr-Cyrl-RS" dirty="0"/>
          </a:p>
          <a:p>
            <a:pPr marL="384048" lvl="1" indent="0">
              <a:buNone/>
            </a:pPr>
            <a:r>
              <a:rPr lang="sr-Cyrl-RS" dirty="0" smtClean="0"/>
              <a:t>„Пре више од десет година почео сам да пишем књигу за децу. Посветио сам је својој ћерки Холи, која је тада имала пет година. Хтео сам да главни јунак буде девојчица, и да књига буде освежавајуће језива.</a:t>
            </a:r>
          </a:p>
          <a:p>
            <a:pPr marL="384048" lvl="1" indent="0">
              <a:buNone/>
            </a:pPr>
            <a:r>
              <a:rPr lang="sr-Cyrl-RS" dirty="0" smtClean="0"/>
              <a:t>...</a:t>
            </a:r>
          </a:p>
          <a:p>
            <a:pPr marL="384048" lvl="1" indent="0">
              <a:buNone/>
            </a:pPr>
            <a:r>
              <a:rPr lang="sr-Cyrl-RS" dirty="0" smtClean="0"/>
              <a:t>Схватио сам, када сам почео да је дајем другим људима на читање , да је то прича коју би деца сматрала авантуром, а од које би одрасли имали ноћне море. Ово је најчуднија књига коју сам икада написао, књига коју сам најдуже писао, и књига којом се највише поносим“</a:t>
            </a:r>
          </a:p>
          <a:p>
            <a:pPr marL="384048" lvl="1" indent="0">
              <a:buNone/>
            </a:pPr>
            <a:r>
              <a:rPr lang="sr-Cyrl-RS" dirty="0" smtClean="0"/>
              <a:t>Нил Гејмен</a:t>
            </a:r>
            <a:endParaRPr lang="sr-Latn-RS" dirty="0"/>
          </a:p>
        </p:txBody>
      </p:sp>
      <p:sp>
        <p:nvSpPr>
          <p:cNvPr id="3" name="Title 2"/>
          <p:cNvSpPr>
            <a:spLocks noGrp="1"/>
          </p:cNvSpPr>
          <p:nvPr>
            <p:ph type="title"/>
          </p:nvPr>
        </p:nvSpPr>
        <p:spPr>
          <a:xfrm>
            <a:off x="762000" y="304800"/>
            <a:ext cx="7543800" cy="914400"/>
          </a:xfrm>
        </p:spPr>
        <p:txBody>
          <a:bodyPr/>
          <a:lstStyle/>
          <a:p>
            <a:r>
              <a:rPr lang="sr-Latn-RS" dirty="0" smtClean="0"/>
              <a:t>„</a:t>
            </a:r>
            <a:r>
              <a:rPr lang="sr-Cyrl-RS" dirty="0" smtClean="0"/>
              <a:t>Коралина</a:t>
            </a:r>
            <a:r>
              <a:rPr lang="sr-Latn-RS" dirty="0" smtClean="0"/>
              <a:t>“</a:t>
            </a:r>
            <a:endParaRPr lang="sr-Latn-R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854" y="457200"/>
            <a:ext cx="347154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59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3742"/>
            <a:ext cx="5638800" cy="2590800"/>
          </a:xfrm>
        </p:spPr>
        <p:txBody>
          <a:bodyPr/>
          <a:lstStyle/>
          <a:p>
            <a:pPr algn="just"/>
            <a:r>
              <a:rPr lang="sr-Cyrl-RS" dirty="0" smtClean="0"/>
              <a:t>Већ у самој пишчевој белешци сазнајемо о особинама романа који је пред нама: дело поседује елементе хорора (изазива језу, страх), те представља авантуру девојчице Коралине, која је главна јунакиња романа.</a:t>
            </a:r>
            <a:endParaRPr lang="sr-Latn-RS" dirty="0"/>
          </a:p>
        </p:txBody>
      </p:sp>
      <p:sp>
        <p:nvSpPr>
          <p:cNvPr id="4" name="Folded Corner 3"/>
          <p:cNvSpPr/>
          <p:nvPr/>
        </p:nvSpPr>
        <p:spPr>
          <a:xfrm>
            <a:off x="381000" y="2261419"/>
            <a:ext cx="5334000" cy="452038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Cyrl-RS" dirty="0" smtClean="0">
              <a:solidFill>
                <a:schemeClr val="bg1"/>
              </a:solidFill>
            </a:endParaRPr>
          </a:p>
          <a:p>
            <a:pPr algn="ctr"/>
            <a:r>
              <a:rPr lang="sr-Cyrl-RS" dirty="0" smtClean="0">
                <a:solidFill>
                  <a:schemeClr val="bg1"/>
                </a:solidFill>
              </a:rPr>
              <a:t>Како Љиљана Пешикан Љуштановић примећује, по композиционој структури „Коралина“ асоцира на бајку: роман почиње кршењем мајчине забране да не отвара 14. врата у кући, иначе зазидана, чиме јунакиња успоставља пролаз у паралелни свет.</a:t>
            </a:r>
          </a:p>
          <a:p>
            <a:pPr algn="ctr"/>
            <a:r>
              <a:rPr lang="sr-Cyrl-RS" dirty="0" smtClean="0">
                <a:solidFill>
                  <a:schemeClr val="bg1"/>
                </a:solidFill>
              </a:rPr>
              <a:t>Уласком у паралелну стварност, Коралина несвесно омогућава сабласној, другој мајци да отме њене праве родитеље, чиме се наноси штета.</a:t>
            </a:r>
          </a:p>
          <a:p>
            <a:pPr algn="ctr"/>
            <a:r>
              <a:rPr lang="sr-Cyrl-RS" dirty="0" smtClean="0">
                <a:solidFill>
                  <a:schemeClr val="bg1"/>
                </a:solidFill>
              </a:rPr>
              <a:t>Коралина се мора супротставити, отићи из властитог света и извршити низ тешких задатака како би поново успоставила равнотежу међу световима.</a:t>
            </a:r>
            <a:endParaRPr lang="sr-Latn-R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774499">
            <a:off x="5415188" y="2574918"/>
            <a:ext cx="4114800" cy="3086100"/>
          </a:xfrm>
          <a:prstGeom prst="rect">
            <a:avLst/>
          </a:prstGeom>
        </p:spPr>
      </p:pic>
    </p:spTree>
    <p:extLst>
      <p:ext uri="{BB962C8B-B14F-4D97-AF65-F5344CB8AC3E}">
        <p14:creationId xmlns:p14="http://schemas.microsoft.com/office/powerpoint/2010/main" val="2492371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534400" cy="4267199"/>
          </a:xfrm>
        </p:spPr>
        <p:txBody>
          <a:bodyPr>
            <a:noAutofit/>
          </a:bodyPr>
          <a:lstStyle/>
          <a:p>
            <a:pPr marL="18288" indent="0">
              <a:buNone/>
            </a:pPr>
            <a:r>
              <a:rPr lang="sr-Cyrl-RS" sz="2400" dirty="0" smtClean="0"/>
              <a:t>Баш као у бајци, Коралина има своје помоћнике: црног мачка и духове деце које је Коралинина „друга мајка“ заробила у огледалу.</a:t>
            </a:r>
          </a:p>
          <a:p>
            <a:pPr marL="18288" indent="0">
              <a:buNone/>
            </a:pPr>
            <a:r>
              <a:rPr lang="sr-Cyrl-RS" sz="2400" dirty="0" smtClean="0"/>
              <a:t>Међутим, „Коралина</a:t>
            </a:r>
            <a:r>
              <a:rPr lang="sr-Cyrl-RS" sz="2400" u="sng" dirty="0" smtClean="0"/>
              <a:t>“ није бајка</a:t>
            </a:r>
            <a:r>
              <a:rPr lang="sr-Cyrl-RS" sz="2400" dirty="0" smtClean="0"/>
              <a:t>. </a:t>
            </a:r>
          </a:p>
          <a:p>
            <a:pPr marL="18288" indent="0">
              <a:buNone/>
            </a:pPr>
            <a:r>
              <a:rPr lang="sr-Cyrl-RS" sz="2400" dirty="0" smtClean="0"/>
              <a:t>Овај роман од модела бајке одступа, пре свега, </a:t>
            </a:r>
            <a:r>
              <a:rPr lang="sr-Cyrl-RS" sz="2400" b="1" dirty="0" smtClean="0">
                <a:solidFill>
                  <a:srgbClr val="FF0000"/>
                </a:solidFill>
              </a:rPr>
              <a:t>именовањем и психолошким профилисањем ликова</a:t>
            </a:r>
            <a:r>
              <a:rPr lang="sr-Cyrl-RS" sz="2400" dirty="0" smtClean="0"/>
              <a:t>. Коралина сазрева пролазећи кроз искушења, и попут Алисе, јунакиње Луиса Керола, сама себе прекорева, али и бодри: „Она загрли саму себе, рече себи да је веома храбра, и готово је поверовала самој себи, а онда обиђе око куће кроз сиву измаглицу, која заправо и није била измаглица, и запути се ка степеницама које су водиле нагоре“ (</a:t>
            </a:r>
            <a:r>
              <a:rPr lang="sr-Cyrl-RS" sz="2400" i="1" dirty="0" smtClean="0"/>
              <a:t>Коралина</a:t>
            </a:r>
            <a:r>
              <a:rPr lang="sr-Cyrl-RS" sz="2400" dirty="0" smtClean="0"/>
              <a:t>, Гејмен).</a:t>
            </a:r>
            <a:endParaRPr lang="sr-Latn-RS" sz="2400" dirty="0"/>
          </a:p>
        </p:txBody>
      </p:sp>
    </p:spTree>
    <p:extLst>
      <p:ext uri="{BB962C8B-B14F-4D97-AF65-F5344CB8AC3E}">
        <p14:creationId xmlns:p14="http://schemas.microsoft.com/office/powerpoint/2010/main" val="3412721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4602</TotalTime>
  <Words>6016</Words>
  <Application>Microsoft Office PowerPoint</Application>
  <PresentationFormat>On-screen Show (4:3)</PresentationFormat>
  <Paragraphs>279</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Elemental</vt:lpstr>
      <vt:lpstr> Нил Гејмен    Урош       Петровић</vt:lpstr>
      <vt:lpstr>Нил Гејмен (1960)</vt:lpstr>
      <vt:lpstr>Зашто нам будућност зависи од библиотека, читања и сањарења – предавање у којем Нил Гејмен експлицира зашто је употреба сопствене маште и омогућавање другима да сањаре и маштају обавеза свих грађана (Часопис „Детињство“)</vt:lpstr>
      <vt:lpstr>PowerPoint Presentation</vt:lpstr>
      <vt:lpstr>PowerPoint Presentation</vt:lpstr>
      <vt:lpstr>PowerPoint Presentation</vt:lpstr>
      <vt:lpstr>„Коралина“</vt:lpstr>
      <vt:lpstr>PowerPoint Presentation</vt:lpstr>
      <vt:lpstr>PowerPoint Presentation</vt:lpstr>
      <vt:lpstr>PowerPoint Presentation</vt:lpstr>
      <vt:lpstr>PowerPoint Presentation</vt:lpstr>
      <vt:lpstr>Хронотоп романа</vt:lpstr>
      <vt:lpstr>Љиљана Пешикан Љуштановић – „Тајна четрнаест врата“</vt:lpstr>
      <vt:lpstr> </vt:lpstr>
      <vt:lpstr>Нарцисоидна мајка?</vt:lpstr>
      <vt:lpstr>PowerPoint Presentation</vt:lpstr>
      <vt:lpstr>О именима и идентитету...</vt:lpstr>
      <vt:lpstr>„Књига о гробљу“</vt:lpstr>
      <vt:lpstr>PowerPoint Presentation</vt:lpstr>
      <vt:lpstr>Реинтерпретација веровања</vt:lpstr>
      <vt:lpstr>Џекови свих заната</vt:lpstr>
      <vt:lpstr>Нико - Nobody</vt:lpstr>
      <vt:lpstr>Нико - Nobody</vt:lpstr>
      <vt:lpstr>Нико - Nobody</vt:lpstr>
      <vt:lpstr>PowerPoint Presentation</vt:lpstr>
      <vt:lpstr>Урош Петровић (1967) „Пети лептир“</vt:lpstr>
      <vt:lpstr>PowerPoint Presentation</vt:lpstr>
      <vt:lpstr>PowerPoint Presentation</vt:lpstr>
      <vt:lpstr>PowerPoint Presentation</vt:lpstr>
      <vt:lpstr>PowerPoint Presentation</vt:lpstr>
      <vt:lpstr>PowerPoint Presentation</vt:lpstr>
      <vt:lpstr>Чежња за идентитетом</vt:lpstr>
      <vt:lpstr>Ритуал утехе</vt:lpstr>
      <vt:lpstr>Деда Душан</vt:lpstr>
      <vt:lpstr>Алекса В. Јакшић</vt:lpstr>
      <vt:lpstr>Пети лептир</vt:lpstr>
      <vt:lpstr>PowerPoint Presentation</vt:lpstr>
      <vt:lpstr>PowerPoint Presentation</vt:lpstr>
      <vt:lpstr>PowerPoint Presentation</vt:lpstr>
      <vt:lpstr>„Деца Бестрагије“ (2013)</vt:lpstr>
      <vt:lpstr>PowerPoint Presentation</vt:lpstr>
      <vt:lpstr>PowerPoint Presentation</vt:lpstr>
      <vt:lpstr>Магијска травестија</vt:lpstr>
      <vt:lpstr>Магијска травестија</vt:lpstr>
      <vt:lpstr>Магијска травестија</vt:lpstr>
      <vt:lpstr>Амбивалентност (двојакост) света</vt:lpstr>
      <vt:lpstr>PowerPoint Presentation</vt:lpstr>
      <vt:lpstr>PowerPoint Presentation</vt:lpstr>
      <vt:lpstr>PowerPoint Presentation</vt:lpstr>
      <vt:lpstr>Јунаци фантастичних романа за децу</vt:lpstr>
      <vt:lpstr>Јунаци фантастичних романа за децу</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Нил Гејмен  Урош Петровић</dc:title>
  <dc:creator>Jelena Kukić</dc:creator>
  <cp:lastModifiedBy>Jelena Kukić</cp:lastModifiedBy>
  <cp:revision>114</cp:revision>
  <dcterms:created xsi:type="dcterms:W3CDTF">2006-08-16T00:00:00Z</dcterms:created>
  <dcterms:modified xsi:type="dcterms:W3CDTF">2021-05-19T16:23:29Z</dcterms:modified>
</cp:coreProperties>
</file>